
<file path=[Content_Types].xml><?xml version="1.0" encoding="utf-8"?>
<Types xmlns="http://schemas.openxmlformats.org/package/2006/content-types">
  <Default Extension="xml" ContentType="application/xml"/>
  <Default Extension="jpeg" ContentType="image/jpeg"/>
  <Default Extension="JPG" ContentType="image/.jpg"/>
  <Default Extension="png" ContentType="image/png"/>
  <Default Extension="emf" ContentType="image/x-emf"/>
  <Default Extension="rels" ContentType="application/vnd.openxmlformats-package.relationships+xml"/>
  <Override PartName="/customXml/itemProps140.xml" ContentType="application/vnd.openxmlformats-officedocument.customXmlProperties+xml"/>
  <Override PartName="/customXml/itemProps141.xml" ContentType="application/vnd.openxmlformats-officedocument.customXmlProperties+xml"/>
  <Override PartName="/customXml/itemProps142.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3.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59"/>
  </p:handoutMasterIdLst>
  <p:sldIdLst>
    <p:sldId id="256" r:id="rId3"/>
    <p:sldId id="284" r:id="rId5"/>
    <p:sldId id="303" r:id="rId6"/>
    <p:sldId id="302" r:id="rId7"/>
    <p:sldId id="306" r:id="rId8"/>
    <p:sldId id="309" r:id="rId9"/>
    <p:sldId id="311" r:id="rId10"/>
    <p:sldId id="335" r:id="rId11"/>
    <p:sldId id="336" r:id="rId12"/>
    <p:sldId id="337" r:id="rId13"/>
    <p:sldId id="338" r:id="rId14"/>
    <p:sldId id="340" r:id="rId15"/>
    <p:sldId id="341" r:id="rId16"/>
    <p:sldId id="342" r:id="rId17"/>
    <p:sldId id="328" r:id="rId18"/>
    <p:sldId id="333" r:id="rId19"/>
    <p:sldId id="332" r:id="rId20"/>
    <p:sldId id="346" r:id="rId21"/>
    <p:sldId id="348" r:id="rId22"/>
    <p:sldId id="349" r:id="rId23"/>
    <p:sldId id="366" r:id="rId24"/>
    <p:sldId id="367" r:id="rId25"/>
    <p:sldId id="368" r:id="rId26"/>
    <p:sldId id="369" r:id="rId27"/>
    <p:sldId id="370" r:id="rId28"/>
    <p:sldId id="371" r:id="rId29"/>
    <p:sldId id="372" r:id="rId30"/>
    <p:sldId id="373" r:id="rId31"/>
    <p:sldId id="374" r:id="rId32"/>
    <p:sldId id="375" r:id="rId33"/>
    <p:sldId id="376" r:id="rId34"/>
    <p:sldId id="350" r:id="rId35"/>
    <p:sldId id="351" r:id="rId36"/>
    <p:sldId id="352" r:id="rId37"/>
    <p:sldId id="377" r:id="rId38"/>
    <p:sldId id="354" r:id="rId39"/>
    <p:sldId id="378" r:id="rId40"/>
    <p:sldId id="379" r:id="rId41"/>
    <p:sldId id="380" r:id="rId42"/>
    <p:sldId id="381" r:id="rId43"/>
    <p:sldId id="382" r:id="rId44"/>
    <p:sldId id="383" r:id="rId45"/>
    <p:sldId id="384" r:id="rId46"/>
    <p:sldId id="385" r:id="rId47"/>
    <p:sldId id="386" r:id="rId48"/>
    <p:sldId id="388" r:id="rId49"/>
    <p:sldId id="355" r:id="rId50"/>
    <p:sldId id="356" r:id="rId51"/>
    <p:sldId id="357" r:id="rId52"/>
    <p:sldId id="358" r:id="rId53"/>
    <p:sldId id="360" r:id="rId54"/>
    <p:sldId id="389" r:id="rId55"/>
    <p:sldId id="390" r:id="rId56"/>
    <p:sldId id="361" r:id="rId57"/>
    <p:sldId id="362" r:id="rId58"/>
  </p:sldIdLst>
  <p:sldSz cx="12192000" cy="6858000"/>
  <p:notesSz cx="6858000" cy="9144000"/>
  <p:custDataLst>
    <p:tags r:id="rId67"/>
  </p:custDataLst>
  <p:defaultTextStyle>
    <a:defPPr rtl="0">
      <a:defRPr lang="zh-CN"/>
    </a:defPPr>
    <a:lvl1pPr marL="0" algn="l" defTabSz="914400" rtl="0" eaLnBrk="1" latinLnBrk="0" hangingPunct="1">
      <a:defRPr lang="zh-CN" sz="1800" kern="1200">
        <a:solidFill>
          <a:schemeClr val="tx1"/>
        </a:solidFill>
        <a:latin typeface="+mn-lt"/>
        <a:ea typeface="+mn-ea"/>
        <a:cs typeface="+mn-cs"/>
      </a:defRPr>
    </a:lvl1pPr>
    <a:lvl2pPr marL="457200" algn="l" defTabSz="914400" rtl="0" eaLnBrk="1" latinLnBrk="0" hangingPunct="1">
      <a:defRPr lang="zh-CN" sz="1800" kern="1200">
        <a:solidFill>
          <a:schemeClr val="tx1"/>
        </a:solidFill>
        <a:latin typeface="+mn-lt"/>
        <a:ea typeface="+mn-ea"/>
        <a:cs typeface="+mn-cs"/>
      </a:defRPr>
    </a:lvl2pPr>
    <a:lvl3pPr marL="914400" algn="l" defTabSz="914400" rtl="0" eaLnBrk="1" latinLnBrk="0" hangingPunct="1">
      <a:defRPr lang="zh-CN" sz="1800" kern="1200">
        <a:solidFill>
          <a:schemeClr val="tx1"/>
        </a:solidFill>
        <a:latin typeface="+mn-lt"/>
        <a:ea typeface="+mn-ea"/>
        <a:cs typeface="+mn-cs"/>
      </a:defRPr>
    </a:lvl3pPr>
    <a:lvl4pPr marL="1371600" algn="l" defTabSz="914400" rtl="0" eaLnBrk="1" latinLnBrk="0" hangingPunct="1">
      <a:defRPr lang="zh-CN" sz="1800" kern="1200">
        <a:solidFill>
          <a:schemeClr val="tx1"/>
        </a:solidFill>
        <a:latin typeface="+mn-lt"/>
        <a:ea typeface="+mn-ea"/>
        <a:cs typeface="+mn-cs"/>
      </a:defRPr>
    </a:lvl4pPr>
    <a:lvl5pPr marL="1828800" algn="l" defTabSz="914400" rtl="0" eaLnBrk="1" latinLnBrk="0" hangingPunct="1">
      <a:defRPr lang="zh-CN" sz="1800" kern="1200">
        <a:solidFill>
          <a:schemeClr val="tx1"/>
        </a:solidFill>
        <a:latin typeface="+mn-lt"/>
        <a:ea typeface="+mn-ea"/>
        <a:cs typeface="+mn-cs"/>
      </a:defRPr>
    </a:lvl5pPr>
    <a:lvl6pPr marL="2286000" algn="l" defTabSz="914400" rtl="0" eaLnBrk="1" latinLnBrk="0" hangingPunct="1">
      <a:defRPr lang="zh-CN" sz="1800" kern="1200">
        <a:solidFill>
          <a:schemeClr val="tx1"/>
        </a:solidFill>
        <a:latin typeface="+mn-lt"/>
        <a:ea typeface="+mn-ea"/>
        <a:cs typeface="+mn-cs"/>
      </a:defRPr>
    </a:lvl6pPr>
    <a:lvl7pPr marL="2743200" algn="l" defTabSz="914400" rtl="0" eaLnBrk="1" latinLnBrk="0" hangingPunct="1">
      <a:defRPr lang="zh-CN" sz="1800" kern="1200">
        <a:solidFill>
          <a:schemeClr val="tx1"/>
        </a:solidFill>
        <a:latin typeface="+mn-lt"/>
        <a:ea typeface="+mn-ea"/>
        <a:cs typeface="+mn-cs"/>
      </a:defRPr>
    </a:lvl7pPr>
    <a:lvl8pPr marL="3200400" algn="l" defTabSz="914400" rtl="0" eaLnBrk="1" latinLnBrk="0" hangingPunct="1">
      <a:defRPr lang="zh-CN" sz="1800" kern="1200">
        <a:solidFill>
          <a:schemeClr val="tx1"/>
        </a:solidFill>
        <a:latin typeface="+mn-lt"/>
        <a:ea typeface="+mn-ea"/>
        <a:cs typeface="+mn-cs"/>
      </a:defRPr>
    </a:lvl8pPr>
    <a:lvl9pPr marL="3657600" algn="l" defTabSz="914400" rtl="0" eaLnBrk="1" latinLnBrk="0" hangingPunct="1">
      <a:defRPr lang="zh-CN"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93" userDrawn="1">
          <p15:clr>
            <a:srgbClr val="A4A3A4"/>
          </p15:clr>
        </p15:guide>
        <p15:guide id="3"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者" initials="A" lastIdx="0" clrIdx="2"/>
  <p:cmAuthor id="4" name="yyy" initials="y"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B7472A"/>
    <a:srgbClr val="F5F5F5"/>
    <a:srgbClr val="D24726"/>
    <a:srgbClr val="9FCDB3"/>
    <a:srgbClr val="217346"/>
    <a:srgbClr val="D9D9D9"/>
    <a:srgbClr val="F3F2F1"/>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41" autoAdjust="0"/>
  </p:normalViewPr>
  <p:slideViewPr>
    <p:cSldViewPr snapToGrid="0" showGuides="1">
      <p:cViewPr varScale="1">
        <p:scale>
          <a:sx n="80" d="100"/>
          <a:sy n="80" d="100"/>
        </p:scale>
        <p:origin x="62" y="77"/>
      </p:cViewPr>
      <p:guideLst>
        <p:guide orient="horz" pos="2793"/>
        <p:guide pos="4752"/>
      </p:guideLst>
    </p:cSldViewPr>
  </p:slideViewPr>
  <p:outlineViewPr>
    <p:cViewPr>
      <p:scale>
        <a:sx n="33" d="100"/>
        <a:sy n="33" d="100"/>
      </p:scale>
      <p:origin x="0" y="0"/>
    </p:cViewPr>
  </p:outlineViewPr>
  <p:notesTextViewPr>
    <p:cViewPr>
      <p:scale>
        <a:sx n="1" d="1"/>
        <a:sy n="1" d="1"/>
      </p:scale>
      <p:origin x="0" y="0"/>
    </p:cViewPr>
  </p:notesTextViewPr>
  <p:sorterViewPr>
    <p:cViewPr>
      <p:scale>
        <a:sx n="137" d="100"/>
        <a:sy n="137" d="100"/>
      </p:scale>
      <p:origin x="0" y="0"/>
    </p:cViewPr>
  </p:sorterViewPr>
  <p:notesViewPr>
    <p:cSldViewPr snapToGrid="0">
      <p:cViewPr varScale="1">
        <p:scale>
          <a:sx n="79" d="100"/>
          <a:sy n="79" d="100"/>
        </p:scale>
        <p:origin x="3930" y="84"/>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7" Type="http://schemas.openxmlformats.org/officeDocument/2006/relationships/tags" Target="tags/tag143.xml"/><Relationship Id="rId66" Type="http://schemas.openxmlformats.org/officeDocument/2006/relationships/customXml" Target="../customXml/item3.xml"/><Relationship Id="rId65" Type="http://schemas.openxmlformats.org/officeDocument/2006/relationships/customXml" Target="../customXml/item2.xml"/><Relationship Id="rId64" Type="http://schemas.openxmlformats.org/officeDocument/2006/relationships/customXml" Target="../customXml/item1.xml"/><Relationship Id="rId63" Type="http://schemas.openxmlformats.org/officeDocument/2006/relationships/commentAuthors" Target="commentAuthors.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3.xml"/><Relationship Id="rId59" Type="http://schemas.openxmlformats.org/officeDocument/2006/relationships/handoutMaster" Target="handoutMasters/handoutMaster1.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zh-CN" sz="1200"/>
            </a:lvl1pPr>
          </a:lstStyle>
          <a:p>
            <a:pPr rtl="0"/>
            <a:endParaRPr lang="zh-CN" dirty="0"/>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lang="zh-CN" sz="1200"/>
            </a:lvl1pPr>
          </a:lstStyle>
          <a:p>
            <a:pPr rtl="0"/>
            <a:fld id="{20FE245C-7214-4B77-BF88-D7F8F7E6A262}" type="datetime1">
              <a:rPr lang="zh-CN" altLang="en-US" smtClean="0"/>
            </a:fld>
            <a:endParaRPr lang="zh-CN" dirty="0"/>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lang="zh-CN" sz="1200"/>
            </a:lvl1pPr>
          </a:lstStyle>
          <a:p>
            <a:pPr rtl="0"/>
            <a:endParaRPr lang="zh-CN" dirty="0"/>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lang="zh-CN" sz="1200"/>
            </a:lvl1pPr>
          </a:lstStyle>
          <a:p>
            <a:pPr rtl="0"/>
            <a:fld id="{9C679768-A2FC-4D08-91F6-8DCE6C566B36}" type="slidenum">
              <a:rPr lang="zh-CN" smtClean="0"/>
            </a:fld>
            <a:endParaRPr lang="zh-CN"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zh-CN" sz="1200"/>
            </a:lvl1pPr>
          </a:lstStyle>
          <a:p>
            <a:pPr rtl="0"/>
            <a:endParaRPr lang="zh-CN"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lang="zh-CN" sz="1200"/>
            </a:lvl1pPr>
          </a:lstStyle>
          <a:p>
            <a:pPr rtl="0"/>
            <a:fld id="{25BD0E77-5995-4A79-A5A3-4F362802CFE1}" type="datetime1">
              <a:rPr lang="zh-CN" altLang="en-US" smtClean="0"/>
            </a:fld>
            <a:endParaRPr lang="zh-CN"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defPPr>
              <a:defRPr lang="zh-CN"/>
            </a:defPPr>
          </a:lstStyle>
          <a:p>
            <a:pPr rtl="0"/>
            <a:endParaRPr lang="zh-CN"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defPPr>
              <a:defRPr lang="zh-CN"/>
            </a:defPPr>
          </a:lstStyle>
          <a:p>
            <a:pPr lvl="0" rtl="0"/>
            <a:r>
              <a:rPr lang="zh-CN"/>
              <a:t>单击此处编辑母版文本样式</a:t>
            </a:r>
            <a:endParaRPr lang="zh-CN"/>
          </a:p>
          <a:p>
            <a:pPr lvl="1" rtl="0"/>
            <a:r>
              <a:rPr lang="zh-CN"/>
              <a:t>第二级</a:t>
            </a:r>
            <a:endParaRPr lang="zh-CN"/>
          </a:p>
          <a:p>
            <a:pPr lvl="2" rtl="0"/>
            <a:r>
              <a:rPr lang="zh-CN"/>
              <a:t>第三级</a:t>
            </a:r>
            <a:endParaRPr lang="zh-CN"/>
          </a:p>
          <a:p>
            <a:pPr lvl="3" rtl="0"/>
            <a:r>
              <a:rPr lang="zh-CN"/>
              <a:t>第四级</a:t>
            </a:r>
            <a:endParaRPr lang="zh-CN"/>
          </a:p>
          <a:p>
            <a:pPr lvl="4" rtl="0"/>
            <a:r>
              <a:rPr lang="zh-CN"/>
              <a:t>第五级</a:t>
            </a:r>
            <a:endParaRPr lang="zh-CN"/>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lang="zh-CN" sz="1200"/>
            </a:lvl1pPr>
          </a:lstStyle>
          <a:p>
            <a:pPr rtl="0"/>
            <a:endParaRPr lang="zh-CN"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lang="zh-CN" sz="1200"/>
            </a:lvl1pPr>
          </a:lstStyle>
          <a:p>
            <a:pPr rtl="0"/>
            <a:fld id="{DF61EA0F-A667-4B49-8422-0062BC55E249}" type="slidenum">
              <a:rPr lang="zh-CN" smtClean="0"/>
            </a:fld>
            <a:endParaRPr lang="zh-CN" dirty="0"/>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lang="zh-CN" sz="1200" kern="1200">
        <a:solidFill>
          <a:schemeClr val="tx1"/>
        </a:solidFill>
        <a:latin typeface="+mn-ea"/>
        <a:ea typeface="+mn-ea"/>
        <a:cs typeface="+mn-cs"/>
      </a:defRPr>
    </a:lvl1pPr>
    <a:lvl2pPr marL="457200" algn="l" defTabSz="914400" rtl="0" eaLnBrk="1" latinLnBrk="0" hangingPunct="1">
      <a:defRPr lang="zh-CN" sz="1200" kern="1200">
        <a:solidFill>
          <a:schemeClr val="tx1"/>
        </a:solidFill>
        <a:latin typeface="+mn-ea"/>
        <a:ea typeface="+mn-ea"/>
        <a:cs typeface="+mn-cs"/>
      </a:defRPr>
    </a:lvl2pPr>
    <a:lvl3pPr marL="914400" algn="l" defTabSz="914400" rtl="0" eaLnBrk="1" latinLnBrk="0" hangingPunct="1">
      <a:defRPr lang="zh-CN" sz="1200" kern="1200">
        <a:solidFill>
          <a:schemeClr val="tx1"/>
        </a:solidFill>
        <a:latin typeface="+mn-ea"/>
        <a:ea typeface="+mn-ea"/>
        <a:cs typeface="+mn-cs"/>
      </a:defRPr>
    </a:lvl3pPr>
    <a:lvl4pPr marL="1371600" algn="l" defTabSz="914400" rtl="0" eaLnBrk="1" latinLnBrk="0" hangingPunct="1">
      <a:defRPr lang="zh-CN" sz="1200" kern="1200">
        <a:solidFill>
          <a:schemeClr val="tx1"/>
        </a:solidFill>
        <a:latin typeface="+mn-ea"/>
        <a:ea typeface="+mn-ea"/>
        <a:cs typeface="+mn-cs"/>
      </a:defRPr>
    </a:lvl4pPr>
    <a:lvl5pPr marL="1828800" algn="l" defTabSz="914400" rtl="0" eaLnBrk="1" latinLnBrk="0" hangingPunct="1">
      <a:defRPr lang="zh-CN" sz="1200" kern="1200">
        <a:solidFill>
          <a:schemeClr val="tx1"/>
        </a:solidFill>
        <a:latin typeface="+mn-ea"/>
        <a:ea typeface="+mn-ea"/>
        <a:cs typeface="+mn-cs"/>
      </a:defRPr>
    </a:lvl5pPr>
    <a:lvl6pPr marL="2286000" algn="l" defTabSz="914400" rtl="0" eaLnBrk="1" latinLnBrk="0" hangingPunct="1">
      <a:defRPr lang="zh-CN" sz="1200" kern="1200">
        <a:solidFill>
          <a:schemeClr val="tx1"/>
        </a:solidFill>
        <a:latin typeface="+mn-ea"/>
        <a:ea typeface="+mn-ea"/>
        <a:cs typeface="+mn-cs"/>
      </a:defRPr>
    </a:lvl6pPr>
    <a:lvl7pPr marL="2743200" algn="l" defTabSz="914400" rtl="0" eaLnBrk="1" latinLnBrk="0" hangingPunct="1">
      <a:defRPr lang="zh-CN" sz="1200" kern="1200">
        <a:solidFill>
          <a:schemeClr val="tx1"/>
        </a:solidFill>
        <a:latin typeface="+mn-ea"/>
        <a:ea typeface="+mn-ea"/>
        <a:cs typeface="+mn-cs"/>
      </a:defRPr>
    </a:lvl7pPr>
    <a:lvl8pPr marL="3200400" algn="l" defTabSz="914400" rtl="0" eaLnBrk="1" latinLnBrk="0" hangingPunct="1">
      <a:defRPr lang="zh-CN" sz="1200" kern="1200">
        <a:solidFill>
          <a:schemeClr val="tx1"/>
        </a:solidFill>
        <a:latin typeface="+mn-ea"/>
        <a:ea typeface="+mn-ea"/>
        <a:cs typeface="+mn-cs"/>
      </a:defRPr>
    </a:lvl8pPr>
    <a:lvl9pPr marL="3657600" algn="l" defTabSz="914400" rtl="0" eaLnBrk="1" latinLnBrk="0" hangingPunct="1">
      <a:defRPr lang="zh-CN" sz="1200" kern="1200">
        <a:solidFill>
          <a:schemeClr val="tx1"/>
        </a:solidFill>
        <a:latin typeface="+mn-ea"/>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10"/>
          </p:nvPr>
        </p:nvSpPr>
        <p:spPr/>
        <p:txBody>
          <a:bodyPr rtlCol="0"/>
          <a:lstStyle>
            <a:defPPr>
              <a:defRPr lang="zh-CN"/>
            </a:defPPr>
          </a:lstStyle>
          <a:p>
            <a:pPr rtl="0"/>
            <a:fld id="{DF61EA0F-A667-4B49-8422-0062BC55E249}" type="slidenum">
              <a:rPr lang="zh-CN" smtClean="0"/>
            </a:fld>
            <a:endParaRPr 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tags" Target="../tags/tag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title"/>
          </p:nvPr>
        </p:nvSpPr>
        <p:spPr>
          <a:xfrm>
            <a:off x="404310" y="2484470"/>
            <a:ext cx="5463090" cy="2130561"/>
          </a:xfrm>
        </p:spPr>
        <p:txBody>
          <a:bodyPr rtlCol="0"/>
          <a:lstStyle>
            <a:lvl1pPr>
              <a:defRPr lang="zh-CN" sz="5400" b="0">
                <a:solidFill>
                  <a:schemeClr val="tx1"/>
                </a:solidFill>
              </a:defRPr>
            </a:lvl1pPr>
          </a:lstStyle>
          <a:p>
            <a:pPr rtl="0"/>
            <a:r>
              <a:rPr lang="zh-CN" altLang="en-US"/>
              <a:t>单击此处编辑母版标题样式</a:t>
            </a:r>
            <a:endParaRPr 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5" name="文本框 4"/>
          <p:cNvSpPr txBox="1"/>
          <p:nvPr userDrawn="1"/>
        </p:nvSpPr>
        <p:spPr>
          <a:xfrm>
            <a:off x="6756400" y="659765"/>
            <a:ext cx="4894580"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：组合机床动力滑台液压系统分析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8" name="箭头: 五边形 12"/>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任务导读</a:t>
            </a:r>
            <a:endParaRPr lang="zh-CN" altLang="en-US" dirty="0"/>
          </a:p>
        </p:txBody>
      </p:sp>
      <p:sp>
        <p:nvSpPr>
          <p:cNvPr id="19" name="箭头: 五边形 14"/>
          <p:cNvSpPr/>
          <p:nvPr userDrawn="1"/>
        </p:nvSpPr>
        <p:spPr>
          <a:xfrm>
            <a:off x="0"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任务资讯</a:t>
            </a:r>
            <a:endParaRPr lang="zh-CN" altLang="en-US" dirty="0"/>
          </a:p>
        </p:txBody>
      </p:sp>
      <p:sp>
        <p:nvSpPr>
          <p:cNvPr id="20" name="箭头: 五边形 15"/>
          <p:cNvSpPr/>
          <p:nvPr userDrawn="1"/>
        </p:nvSpPr>
        <p:spPr>
          <a:xfrm>
            <a:off x="0" y="386509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任务实施</a:t>
            </a:r>
            <a:endParaRPr lang="zh-CN" altLang="en-US" dirty="0"/>
          </a:p>
        </p:txBody>
      </p:sp>
      <p:sp>
        <p:nvSpPr>
          <p:cNvPr id="21" name="箭头: 五边形 16"/>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知识拓展</a:t>
            </a:r>
            <a:endParaRPr lang="zh-CN" altLang="en-US" dirty="0"/>
          </a:p>
        </p:txBody>
      </p:sp>
      <p:sp>
        <p:nvSpPr>
          <p:cNvPr id="22" name="箭头: 五边形 10"/>
          <p:cNvSpPr/>
          <p:nvPr userDrawn="1"/>
        </p:nvSpPr>
        <p:spPr>
          <a:xfrm>
            <a:off x="0" y="247221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p>
            <a:pPr algn="ctr"/>
            <a:r>
              <a:rPr lang="zh-CN" altLang="en-US" dirty="0">
                <a:solidFill>
                  <a:srgbClr val="FFFF00"/>
                </a:solidFill>
              </a:rPr>
              <a:t>任务目标</a:t>
            </a:r>
            <a:endParaRPr lang="zh-CN" altLang="en-US" dirty="0">
              <a:solidFill>
                <a:srgbClr val="FFFF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2" name="文本框 11"/>
          <p:cNvSpPr txBox="1"/>
          <p:nvPr userDrawn="1"/>
        </p:nvSpPr>
        <p:spPr>
          <a:xfrm>
            <a:off x="6756400" y="659765"/>
            <a:ext cx="489458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：组合机床动力滑台液压系统分析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5"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任务目标</a:t>
            </a:r>
            <a:endParaRPr lang="zh-CN" altLang="en-US" dirty="0"/>
          </a:p>
        </p:txBody>
      </p:sp>
      <p:sp>
        <p:nvSpPr>
          <p:cNvPr id="16"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任务导读</a:t>
            </a:r>
            <a:endParaRPr lang="zh-CN" altLang="en-US" dirty="0"/>
          </a:p>
        </p:txBody>
      </p:sp>
      <p:sp>
        <p:nvSpPr>
          <p:cNvPr id="19" name="箭头: 五边形 17"/>
          <p:cNvSpPr/>
          <p:nvPr userDrawn="1"/>
        </p:nvSpPr>
        <p:spPr>
          <a:xfrm>
            <a:off x="-6383" y="386509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任务实施</a:t>
            </a:r>
            <a:endParaRPr lang="zh-CN" altLang="en-US" dirty="0"/>
          </a:p>
        </p:txBody>
      </p:sp>
      <p:sp>
        <p:nvSpPr>
          <p:cNvPr id="20"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知识拓展</a:t>
            </a:r>
            <a:endParaRPr lang="zh-CN" altLang="en-US" dirty="0"/>
          </a:p>
        </p:txBody>
      </p:sp>
      <p:sp>
        <p:nvSpPr>
          <p:cNvPr id="21" name="箭头: 五边形 20"/>
          <p:cNvSpPr/>
          <p:nvPr userDrawn="1"/>
        </p:nvSpPr>
        <p:spPr>
          <a:xfrm>
            <a:off x="-6383" y="316865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p>
            <a:pPr algn="ctr"/>
            <a:r>
              <a:rPr lang="zh-CN" altLang="en-US" dirty="0">
                <a:solidFill>
                  <a:srgbClr val="FFFF00"/>
                </a:solidFill>
              </a:rPr>
              <a:t>任务资讯</a:t>
            </a:r>
            <a:endParaRPr lang="zh-CN" altLang="en-US" dirty="0">
              <a:solidFill>
                <a:srgbClr val="FFFF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2" name="文本框 11"/>
          <p:cNvSpPr txBox="1"/>
          <p:nvPr userDrawn="1"/>
        </p:nvSpPr>
        <p:spPr>
          <a:xfrm>
            <a:off x="6756400" y="659765"/>
            <a:ext cx="489458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：组合机床动力滑台液压系统分析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6"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任务目标</a:t>
            </a:r>
            <a:endParaRPr lang="zh-CN" altLang="en-US" dirty="0"/>
          </a:p>
        </p:txBody>
      </p:sp>
      <p:sp>
        <p:nvSpPr>
          <p:cNvPr id="18"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任务导读</a:t>
            </a:r>
            <a:endParaRPr lang="zh-CN" altLang="en-US" dirty="0"/>
          </a:p>
        </p:txBody>
      </p:sp>
      <p:sp>
        <p:nvSpPr>
          <p:cNvPr id="19"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知识拓展</a:t>
            </a:r>
            <a:endParaRPr lang="zh-CN" altLang="en-US" dirty="0"/>
          </a:p>
        </p:txBody>
      </p:sp>
      <p:sp>
        <p:nvSpPr>
          <p:cNvPr id="20" name="箭头: 五边形 2"/>
          <p:cNvSpPr/>
          <p:nvPr userDrawn="1"/>
        </p:nvSpPr>
        <p:spPr>
          <a:xfrm>
            <a:off x="-6383"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任务资讯</a:t>
            </a:r>
            <a:endParaRPr lang="zh-CN" altLang="en-US" dirty="0"/>
          </a:p>
        </p:txBody>
      </p:sp>
      <p:sp>
        <p:nvSpPr>
          <p:cNvPr id="21" name="箭头: 五边形 4"/>
          <p:cNvSpPr/>
          <p:nvPr userDrawn="1"/>
        </p:nvSpPr>
        <p:spPr>
          <a:xfrm>
            <a:off x="-6383" y="386509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p>
            <a:pPr algn="ctr"/>
            <a:r>
              <a:rPr lang="zh-CN" altLang="en-US" dirty="0">
                <a:solidFill>
                  <a:srgbClr val="FFFF00"/>
                </a:solidFill>
              </a:rPr>
              <a:t>任务实施</a:t>
            </a:r>
            <a:endParaRPr lang="zh-CN" altLang="en-US" dirty="0">
              <a:solidFill>
                <a:srgbClr val="FFFF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2" name="文本框 11"/>
          <p:cNvSpPr txBox="1"/>
          <p:nvPr userDrawn="1"/>
        </p:nvSpPr>
        <p:spPr>
          <a:xfrm>
            <a:off x="6756400" y="659765"/>
            <a:ext cx="489458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：组合机床动力滑台液压系统分析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7"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任务目标</a:t>
            </a:r>
            <a:endParaRPr lang="zh-CN" altLang="en-US" dirty="0"/>
          </a:p>
        </p:txBody>
      </p:sp>
      <p:sp>
        <p:nvSpPr>
          <p:cNvPr id="18"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任务导读</a:t>
            </a:r>
            <a:endParaRPr lang="zh-CN" altLang="en-US" dirty="0"/>
          </a:p>
        </p:txBody>
      </p:sp>
      <p:sp>
        <p:nvSpPr>
          <p:cNvPr id="19" name="箭头: 五边形 2"/>
          <p:cNvSpPr/>
          <p:nvPr userDrawn="1"/>
        </p:nvSpPr>
        <p:spPr>
          <a:xfrm>
            <a:off x="-6383"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任务资讯</a:t>
            </a:r>
            <a:endParaRPr lang="zh-CN" altLang="en-US" dirty="0"/>
          </a:p>
        </p:txBody>
      </p:sp>
      <p:sp>
        <p:nvSpPr>
          <p:cNvPr id="20" name="箭头: 五边形 13"/>
          <p:cNvSpPr/>
          <p:nvPr userDrawn="1"/>
        </p:nvSpPr>
        <p:spPr>
          <a:xfrm>
            <a:off x="-6383" y="386509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任务实施</a:t>
            </a:r>
            <a:endParaRPr lang="zh-CN" altLang="en-US" dirty="0"/>
          </a:p>
        </p:txBody>
      </p:sp>
      <p:sp>
        <p:nvSpPr>
          <p:cNvPr id="21" name="箭头: 五边形 14"/>
          <p:cNvSpPr/>
          <p:nvPr userDrawn="1"/>
        </p:nvSpPr>
        <p:spPr>
          <a:xfrm>
            <a:off x="-6383" y="456153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p>
            <a:pPr algn="ctr"/>
            <a:r>
              <a:rPr lang="zh-CN" altLang="en-US" dirty="0">
                <a:solidFill>
                  <a:srgbClr val="FFFF00"/>
                </a:solidFill>
              </a:rPr>
              <a:t>知识拓展</a:t>
            </a:r>
            <a:endParaRPr lang="zh-CN" altLang="en-US" dirty="0">
              <a:solidFill>
                <a:srgbClr val="FFFF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2" name="文本框 11"/>
          <p:cNvSpPr txBox="1"/>
          <p:nvPr userDrawn="1"/>
        </p:nvSpPr>
        <p:spPr>
          <a:xfrm>
            <a:off x="8152130" y="659765"/>
            <a:ext cx="3613150"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：液压机液压系统分析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1"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8"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9"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20" name="箭头: 五边形 2"/>
          <p:cNvSpPr/>
          <p:nvPr userDrawn="1"/>
        </p:nvSpPr>
        <p:spPr>
          <a:xfrm>
            <a:off x="-6383"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21" name="箭头: 五边形 4"/>
          <p:cNvSpPr/>
          <p:nvPr userDrawn="1"/>
        </p:nvSpPr>
        <p:spPr>
          <a:xfrm>
            <a:off x="-6383" y="386509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任务实施</a:t>
            </a:r>
            <a:endParaRPr lang="zh-CN" altLang="en-US" dirty="0">
              <a:solidFill>
                <a:srgbClr val="FFFF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任务2.1">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2" name="文本框 11"/>
          <p:cNvSpPr txBox="1"/>
          <p:nvPr userDrawn="1"/>
        </p:nvSpPr>
        <p:spPr>
          <a:xfrm>
            <a:off x="8152130" y="659765"/>
            <a:ext cx="36131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：液压机液压系统分析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5" name="箭头: 五边形 12"/>
          <p:cNvSpPr/>
          <p:nvPr userDrawn="1"/>
        </p:nvSpPr>
        <p:spPr>
          <a:xfrm>
            <a:off x="-6383" y="2480197"/>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任务目标</a:t>
            </a:r>
            <a:endParaRPr lang="zh-CN" altLang="en-US" dirty="0"/>
          </a:p>
        </p:txBody>
      </p:sp>
      <p:sp>
        <p:nvSpPr>
          <p:cNvPr id="18" name="箭头: 五边形 10"/>
          <p:cNvSpPr/>
          <p:nvPr userDrawn="1"/>
        </p:nvSpPr>
        <p:spPr>
          <a:xfrm>
            <a:off x="-6383" y="1786416"/>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p>
            <a:pPr algn="ctr"/>
            <a:r>
              <a:rPr lang="zh-CN" altLang="en-US" dirty="0">
                <a:solidFill>
                  <a:srgbClr val="FFFF00"/>
                </a:solidFill>
              </a:rPr>
              <a:t>任务导读</a:t>
            </a:r>
            <a:endParaRPr lang="zh-CN" altLang="en-US" dirty="0">
              <a:solidFill>
                <a:srgbClr val="FFFF00"/>
              </a:solidFill>
            </a:endParaRPr>
          </a:p>
        </p:txBody>
      </p:sp>
      <p:sp>
        <p:nvSpPr>
          <p:cNvPr id="19" name="箭头: 五边形 4"/>
          <p:cNvSpPr/>
          <p:nvPr userDrawn="1"/>
        </p:nvSpPr>
        <p:spPr>
          <a:xfrm>
            <a:off x="-6383" y="317397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任务资讯</a:t>
            </a:r>
            <a:endParaRPr lang="zh-CN" altLang="en-US" dirty="0"/>
          </a:p>
        </p:txBody>
      </p:sp>
      <p:sp>
        <p:nvSpPr>
          <p:cNvPr id="20" name="箭头: 五边形 17"/>
          <p:cNvSpPr/>
          <p:nvPr userDrawn="1"/>
        </p:nvSpPr>
        <p:spPr>
          <a:xfrm>
            <a:off x="-6383" y="3867759"/>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任务实施</a:t>
            </a:r>
            <a:endParaRPr lang="zh-CN" altLang="en-US" dirty="0"/>
          </a:p>
        </p:txBody>
      </p:sp>
      <p:sp>
        <p:nvSpPr>
          <p:cNvPr id="21"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知识拓展</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3" name="文本框 2"/>
          <p:cNvSpPr txBox="1"/>
          <p:nvPr userDrawn="1"/>
        </p:nvSpPr>
        <p:spPr>
          <a:xfrm>
            <a:off x="8152130" y="659765"/>
            <a:ext cx="36131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：液压机液压系统分析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5" name="箭头: 五边形 12"/>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8" name="箭头: 五边形 14"/>
          <p:cNvSpPr/>
          <p:nvPr userDrawn="1"/>
        </p:nvSpPr>
        <p:spPr>
          <a:xfrm>
            <a:off x="0"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9" name="箭头: 五边形 15"/>
          <p:cNvSpPr/>
          <p:nvPr userDrawn="1"/>
        </p:nvSpPr>
        <p:spPr>
          <a:xfrm>
            <a:off x="0" y="386509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20" name="箭头: 五边形 16"/>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21" name="箭头: 五边形 10"/>
          <p:cNvSpPr/>
          <p:nvPr userDrawn="1"/>
        </p:nvSpPr>
        <p:spPr>
          <a:xfrm>
            <a:off x="0" y="247221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任务目标</a:t>
            </a:r>
            <a:endParaRPr lang="zh-CN" altLang="en-US" dirty="0">
              <a:solidFill>
                <a:srgbClr val="FFFF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764280"/>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6" name="箭头: 五边形 15"/>
          <p:cNvSpPr/>
          <p:nvPr userDrawn="1"/>
        </p:nvSpPr>
        <p:spPr>
          <a:xfrm>
            <a:off x="0" y="442531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17" name="箭头: 五边形 16"/>
          <p:cNvSpPr/>
          <p:nvPr userDrawn="1"/>
        </p:nvSpPr>
        <p:spPr>
          <a:xfrm>
            <a:off x="-6383" y="508635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3" name="箭头: 五边形 2"/>
          <p:cNvSpPr/>
          <p:nvPr userDrawn="1"/>
        </p:nvSpPr>
        <p:spPr>
          <a:xfrm>
            <a:off x="0" y="3103243"/>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任务思考</a:t>
            </a:r>
            <a:endParaRPr lang="zh-CN" altLang="en-US" dirty="0">
              <a:solidFill>
                <a:srgbClr val="FFFF00"/>
              </a:solidFill>
            </a:endParaRPr>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1" name="文本框 10"/>
          <p:cNvSpPr txBox="1"/>
          <p:nvPr userDrawn="1"/>
        </p:nvSpPr>
        <p:spPr>
          <a:xfrm>
            <a:off x="8152130" y="659765"/>
            <a:ext cx="36131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：液压机液压系统分析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1" name="文本框 10"/>
          <p:cNvSpPr txBox="1"/>
          <p:nvPr userDrawn="1"/>
        </p:nvSpPr>
        <p:spPr>
          <a:xfrm>
            <a:off x="8152130" y="659765"/>
            <a:ext cx="36131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：液压机液压系统分析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5"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6"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9" name="箭头: 五边形 17"/>
          <p:cNvSpPr/>
          <p:nvPr userDrawn="1"/>
        </p:nvSpPr>
        <p:spPr>
          <a:xfrm>
            <a:off x="-6383" y="386509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20"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21" name="箭头: 五边形 20"/>
          <p:cNvSpPr/>
          <p:nvPr userDrawn="1"/>
        </p:nvSpPr>
        <p:spPr>
          <a:xfrm>
            <a:off x="-6383" y="316865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任务资讯</a:t>
            </a:r>
            <a:endParaRPr lang="zh-CN" altLang="en-US" dirty="0">
              <a:solidFill>
                <a:srgbClr val="FFFF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1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1" name="文本框 10"/>
          <p:cNvSpPr txBox="1"/>
          <p:nvPr userDrawn="1"/>
        </p:nvSpPr>
        <p:spPr>
          <a:xfrm>
            <a:off x="8152130" y="659765"/>
            <a:ext cx="36131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：液压机液压系统分析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6"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8"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9"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20" name="箭头: 五边形 2"/>
          <p:cNvSpPr/>
          <p:nvPr userDrawn="1"/>
        </p:nvSpPr>
        <p:spPr>
          <a:xfrm>
            <a:off x="-6383"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21" name="箭头: 五边形 4"/>
          <p:cNvSpPr/>
          <p:nvPr userDrawn="1"/>
        </p:nvSpPr>
        <p:spPr>
          <a:xfrm>
            <a:off x="-6383" y="386509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任务实施</a:t>
            </a:r>
            <a:endParaRPr lang="zh-CN" altLang="en-US" dirty="0">
              <a:solidFill>
                <a:srgbClr val="FFFF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444500" y="1460500"/>
            <a:ext cx="5327904" cy="3977640"/>
          </a:xfrm>
        </p:spPr>
        <p:txBody>
          <a:bodyPr vert="horz" lIns="91440" tIns="45720" rIns="91440" bIns="45720" rtlCol="0">
            <a:normAutofit/>
          </a:bodyPr>
          <a:lstStyle>
            <a:lvl1pPr>
              <a:lnSpc>
                <a:spcPct val="100000"/>
              </a:lnSpc>
              <a:defRPr lang="zh-CN" sz="1400" smtClean="0">
                <a:solidFill>
                  <a:schemeClr val="tx1">
                    <a:lumMod val="75000"/>
                    <a:lumOff val="25000"/>
                  </a:schemeClr>
                </a:solidFill>
              </a:defRPr>
            </a:lvl1pPr>
            <a:lvl2pPr>
              <a:lnSpc>
                <a:spcPct val="100000"/>
              </a:lnSpc>
              <a:defRPr lang="zh-CN" sz="1400" smtClean="0">
                <a:solidFill>
                  <a:schemeClr val="tx1">
                    <a:lumMod val="75000"/>
                    <a:lumOff val="25000"/>
                  </a:schemeClr>
                </a:solidFill>
              </a:defRPr>
            </a:lvl2pPr>
            <a:lvl3pPr>
              <a:lnSpc>
                <a:spcPct val="100000"/>
              </a:lnSpc>
              <a:defRPr lang="zh-CN" sz="1400" smtClean="0">
                <a:solidFill>
                  <a:schemeClr val="tx1">
                    <a:lumMod val="75000"/>
                    <a:lumOff val="25000"/>
                  </a:schemeClr>
                </a:solidFill>
              </a:defRPr>
            </a:lvl3pPr>
            <a:lvl4pPr>
              <a:lnSpc>
                <a:spcPct val="100000"/>
              </a:lnSpc>
              <a:defRPr lang="zh-CN" sz="1400" smtClean="0">
                <a:solidFill>
                  <a:schemeClr val="tx1">
                    <a:lumMod val="75000"/>
                    <a:lumOff val="25000"/>
                  </a:schemeClr>
                </a:solidFill>
              </a:defRPr>
            </a:lvl4pPr>
            <a:lvl5pPr>
              <a:lnSpc>
                <a:spcPct val="100000"/>
              </a:lnSpc>
              <a:defRPr lang="zh-CN" sz="1400">
                <a:solidFill>
                  <a:schemeClr val="tx1">
                    <a:lumMod val="75000"/>
                    <a:lumOff val="25000"/>
                  </a:schemeClr>
                </a:solidFill>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2" name="矩形: 圆角 1"/>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5" name="矩形: 圆角 4"/>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0" name="矩形: 圆角 9"/>
          <p:cNvSpPr/>
          <p:nvPr userDrawn="1"/>
        </p:nvSpPr>
        <p:spPr>
          <a:xfrm>
            <a:off x="3781716" y="586886"/>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任务知识储备</a:t>
            </a:r>
            <a:endParaRPr lang="zh-CN" altLang="en-US" dirty="0"/>
          </a:p>
        </p:txBody>
      </p:sp>
      <p:sp>
        <p:nvSpPr>
          <p:cNvPr id="4" name="文本框 3"/>
          <p:cNvSpPr txBox="1"/>
          <p:nvPr userDrawn="1">
            <p:custDataLst>
              <p:tags r:id="rId2"/>
            </p:custDataLst>
          </p:nvPr>
        </p:nvSpPr>
        <p:spPr>
          <a:xfrm>
            <a:off x="7961630" y="659765"/>
            <a:ext cx="3690620" cy="368300"/>
          </a:xfrm>
          <a:prstGeom prst="rect">
            <a:avLst/>
          </a:prstGeom>
          <a:noFill/>
        </p:spPr>
        <p:txBody>
          <a:bodyPr wrap="square">
            <a:spAutoFit/>
          </a:bodyPr>
          <a:p>
            <a:r>
              <a:rPr lang="zh-CN" altLang="en-US" dirty="0">
                <a:solidFill>
                  <a:schemeClr val="accent2">
                    <a:lumMod val="75000"/>
                  </a:schemeClr>
                </a:solidFill>
                <a:latin typeface="华文隶书" panose="02010800040101010101" pitchFamily="2" charset="-122"/>
                <a:ea typeface="华文隶书" panose="02010800040101010101" pitchFamily="2" charset="-122"/>
              </a:rPr>
              <a:t>项目</a:t>
            </a:r>
            <a:r>
              <a:rPr lang="zh-CN" altLang="en-US" dirty="0">
                <a:solidFill>
                  <a:schemeClr val="accent2">
                    <a:lumMod val="75000"/>
                  </a:schemeClr>
                </a:solidFill>
                <a:latin typeface="华文隶书" panose="02010800040101010101" pitchFamily="2" charset="-122"/>
                <a:ea typeface="华文隶书" panose="02010800040101010101" pitchFamily="2" charset="-122"/>
              </a:rPr>
              <a:t>六：典型液压与气压系统分析</a:t>
            </a:r>
            <a:endParaRPr lang="zh-CN" altLang="en-US" dirty="0">
              <a:solidFill>
                <a:schemeClr val="accent2">
                  <a:lumMod val="75000"/>
                </a:schemeClr>
              </a:solidFill>
              <a:latin typeface="华文隶书" panose="02010800040101010101" pitchFamily="2" charset="-122"/>
              <a:ea typeface="华文隶书" panose="02010800040101010101" pitchFamily="2" charset="-122"/>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6" name="文本框 15"/>
          <p:cNvSpPr txBox="1"/>
          <p:nvPr userDrawn="1"/>
        </p:nvSpPr>
        <p:spPr>
          <a:xfrm>
            <a:off x="8152130" y="659765"/>
            <a:ext cx="36131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：液压机液压系统分析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7"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8"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9" name="箭头: 五边形 2"/>
          <p:cNvSpPr/>
          <p:nvPr userDrawn="1"/>
        </p:nvSpPr>
        <p:spPr>
          <a:xfrm>
            <a:off x="-6383"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20" name="箭头: 五边形 13"/>
          <p:cNvSpPr/>
          <p:nvPr userDrawn="1"/>
        </p:nvSpPr>
        <p:spPr>
          <a:xfrm>
            <a:off x="-6383" y="386509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21" name="箭头: 五边形 14"/>
          <p:cNvSpPr/>
          <p:nvPr userDrawn="1"/>
        </p:nvSpPr>
        <p:spPr>
          <a:xfrm>
            <a:off x="-6383" y="456153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知识拓展</a:t>
            </a:r>
            <a:endParaRPr lang="zh-CN" altLang="en-US" dirty="0">
              <a:solidFill>
                <a:srgbClr val="FFFF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任务2.1">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3" name="文本框 2"/>
          <p:cNvSpPr txBox="1"/>
          <p:nvPr userDrawn="1"/>
        </p:nvSpPr>
        <p:spPr>
          <a:xfrm>
            <a:off x="7599045" y="659765"/>
            <a:ext cx="4173855"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：气动机械手气动系统分析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5" name="箭头: 五边形 12"/>
          <p:cNvSpPr/>
          <p:nvPr userDrawn="1"/>
        </p:nvSpPr>
        <p:spPr>
          <a:xfrm>
            <a:off x="-6383" y="2480197"/>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任务目标</a:t>
            </a:r>
            <a:endParaRPr lang="zh-CN" altLang="en-US" dirty="0"/>
          </a:p>
        </p:txBody>
      </p:sp>
      <p:sp>
        <p:nvSpPr>
          <p:cNvPr id="18" name="箭头: 五边形 10"/>
          <p:cNvSpPr/>
          <p:nvPr userDrawn="1"/>
        </p:nvSpPr>
        <p:spPr>
          <a:xfrm>
            <a:off x="-6383" y="1786416"/>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p>
            <a:pPr algn="ctr"/>
            <a:r>
              <a:rPr lang="zh-CN" altLang="en-US" dirty="0">
                <a:solidFill>
                  <a:srgbClr val="FFFF00"/>
                </a:solidFill>
              </a:rPr>
              <a:t>任务导读</a:t>
            </a:r>
            <a:endParaRPr lang="zh-CN" altLang="en-US" dirty="0">
              <a:solidFill>
                <a:srgbClr val="FFFF00"/>
              </a:solidFill>
            </a:endParaRPr>
          </a:p>
        </p:txBody>
      </p:sp>
      <p:sp>
        <p:nvSpPr>
          <p:cNvPr id="19" name="箭头: 五边形 4"/>
          <p:cNvSpPr/>
          <p:nvPr userDrawn="1"/>
        </p:nvSpPr>
        <p:spPr>
          <a:xfrm>
            <a:off x="-6383" y="317397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任务资讯</a:t>
            </a:r>
            <a:endParaRPr lang="zh-CN" altLang="en-US" dirty="0"/>
          </a:p>
        </p:txBody>
      </p:sp>
      <p:sp>
        <p:nvSpPr>
          <p:cNvPr id="20" name="箭头: 五边形 17"/>
          <p:cNvSpPr/>
          <p:nvPr userDrawn="1"/>
        </p:nvSpPr>
        <p:spPr>
          <a:xfrm>
            <a:off x="-6383" y="3867759"/>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任务实施</a:t>
            </a:r>
            <a:endParaRPr lang="zh-CN" altLang="en-US" dirty="0"/>
          </a:p>
        </p:txBody>
      </p:sp>
      <p:sp>
        <p:nvSpPr>
          <p:cNvPr id="21"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知识拓展</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3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2" name="文本框 11"/>
          <p:cNvSpPr txBox="1"/>
          <p:nvPr userDrawn="1"/>
        </p:nvSpPr>
        <p:spPr>
          <a:xfrm>
            <a:off x="7599045" y="659765"/>
            <a:ext cx="4173855"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：气动机械手气动系统分析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5" name="箭头: 五边形 12"/>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8" name="箭头: 五边形 14"/>
          <p:cNvSpPr/>
          <p:nvPr userDrawn="1"/>
        </p:nvSpPr>
        <p:spPr>
          <a:xfrm>
            <a:off x="0"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9" name="箭头: 五边形 15"/>
          <p:cNvSpPr/>
          <p:nvPr userDrawn="1"/>
        </p:nvSpPr>
        <p:spPr>
          <a:xfrm>
            <a:off x="0" y="386509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20" name="箭头: 五边形 16"/>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21" name="箭头: 五边形 10"/>
          <p:cNvSpPr/>
          <p:nvPr userDrawn="1"/>
        </p:nvSpPr>
        <p:spPr>
          <a:xfrm>
            <a:off x="0" y="247221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任务目标</a:t>
            </a:r>
            <a:endParaRPr lang="zh-CN" altLang="en-US" dirty="0">
              <a:solidFill>
                <a:srgbClr val="FFFF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4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764280"/>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6" name="箭头: 五边形 15"/>
          <p:cNvSpPr/>
          <p:nvPr userDrawn="1"/>
        </p:nvSpPr>
        <p:spPr>
          <a:xfrm>
            <a:off x="0" y="442531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17" name="箭头: 五边形 16"/>
          <p:cNvSpPr/>
          <p:nvPr userDrawn="1"/>
        </p:nvSpPr>
        <p:spPr>
          <a:xfrm>
            <a:off x="-6383" y="508635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3" name="箭头: 五边形 2"/>
          <p:cNvSpPr/>
          <p:nvPr userDrawn="1"/>
        </p:nvSpPr>
        <p:spPr>
          <a:xfrm>
            <a:off x="0" y="3103243"/>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任务思考</a:t>
            </a:r>
            <a:endParaRPr lang="zh-CN" altLang="en-US" dirty="0">
              <a:solidFill>
                <a:srgbClr val="FFFF00"/>
              </a:solidFill>
            </a:endParaRPr>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2" name="文本框 11"/>
          <p:cNvSpPr txBox="1"/>
          <p:nvPr userDrawn="1"/>
        </p:nvSpPr>
        <p:spPr>
          <a:xfrm>
            <a:off x="7599045" y="659765"/>
            <a:ext cx="4173855"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：气动机械手气动系统分析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5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2" name="文本框 11"/>
          <p:cNvSpPr txBox="1"/>
          <p:nvPr userDrawn="1"/>
        </p:nvSpPr>
        <p:spPr>
          <a:xfrm>
            <a:off x="7599045" y="659765"/>
            <a:ext cx="4173855"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：气动机械手气动系统分析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5"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6"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9" name="箭头: 五边形 17"/>
          <p:cNvSpPr/>
          <p:nvPr userDrawn="1"/>
        </p:nvSpPr>
        <p:spPr>
          <a:xfrm>
            <a:off x="-6383" y="386509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20"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21" name="箭头: 五边形 20"/>
          <p:cNvSpPr/>
          <p:nvPr userDrawn="1"/>
        </p:nvSpPr>
        <p:spPr>
          <a:xfrm>
            <a:off x="-6383" y="316865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任务资讯</a:t>
            </a:r>
            <a:endParaRPr lang="zh-CN" altLang="en-US" dirty="0">
              <a:solidFill>
                <a:srgbClr val="FFFF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6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2" name="文本框 11"/>
          <p:cNvSpPr txBox="1"/>
          <p:nvPr userDrawn="1"/>
        </p:nvSpPr>
        <p:spPr>
          <a:xfrm>
            <a:off x="7599045" y="659765"/>
            <a:ext cx="4173855"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：气动机械手气动系统分析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6"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8"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9"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20" name="箭头: 五边形 2"/>
          <p:cNvSpPr/>
          <p:nvPr userDrawn="1"/>
        </p:nvSpPr>
        <p:spPr>
          <a:xfrm>
            <a:off x="-6383"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21" name="箭头: 五边形 4"/>
          <p:cNvSpPr/>
          <p:nvPr userDrawn="1"/>
        </p:nvSpPr>
        <p:spPr>
          <a:xfrm>
            <a:off x="-6383" y="386509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任务实施</a:t>
            </a:r>
            <a:endParaRPr lang="zh-CN" altLang="en-US" dirty="0">
              <a:solidFill>
                <a:srgbClr val="FFFF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2" name="文本框 11"/>
          <p:cNvSpPr txBox="1"/>
          <p:nvPr userDrawn="1"/>
        </p:nvSpPr>
        <p:spPr>
          <a:xfrm>
            <a:off x="7599045" y="659765"/>
            <a:ext cx="4173855"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：气动机械手气动系统分析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7"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8"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9" name="箭头: 五边形 2"/>
          <p:cNvSpPr/>
          <p:nvPr userDrawn="1"/>
        </p:nvSpPr>
        <p:spPr>
          <a:xfrm>
            <a:off x="-6383"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20" name="箭头: 五边形 13"/>
          <p:cNvSpPr/>
          <p:nvPr userDrawn="1"/>
        </p:nvSpPr>
        <p:spPr>
          <a:xfrm>
            <a:off x="-6383" y="386509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21" name="箭头: 五边形 14"/>
          <p:cNvSpPr/>
          <p:nvPr userDrawn="1"/>
        </p:nvSpPr>
        <p:spPr>
          <a:xfrm>
            <a:off x="-6383" y="456153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知识拓展</a:t>
            </a:r>
            <a:endParaRPr lang="zh-CN" altLang="en-US" dirty="0">
              <a:solidFill>
                <a:srgbClr val="FFFF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任务2.1">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2" name="文本框 11"/>
          <p:cNvSpPr txBox="1"/>
          <p:nvPr userDrawn="1"/>
        </p:nvSpPr>
        <p:spPr>
          <a:xfrm>
            <a:off x="6529070" y="659765"/>
            <a:ext cx="5213350"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4</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：工件尺寸自动分选机气动系统分析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5" name="箭头: 五边形 12"/>
          <p:cNvSpPr/>
          <p:nvPr userDrawn="1"/>
        </p:nvSpPr>
        <p:spPr>
          <a:xfrm>
            <a:off x="-6383" y="2480197"/>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任务目标</a:t>
            </a:r>
            <a:endParaRPr lang="zh-CN" altLang="en-US" dirty="0"/>
          </a:p>
        </p:txBody>
      </p:sp>
      <p:sp>
        <p:nvSpPr>
          <p:cNvPr id="18" name="箭头: 五边形 10"/>
          <p:cNvSpPr/>
          <p:nvPr userDrawn="1"/>
        </p:nvSpPr>
        <p:spPr>
          <a:xfrm>
            <a:off x="-6383" y="1786416"/>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p>
            <a:pPr algn="ctr"/>
            <a:r>
              <a:rPr lang="zh-CN" altLang="en-US" dirty="0">
                <a:solidFill>
                  <a:srgbClr val="FFFF00"/>
                </a:solidFill>
              </a:rPr>
              <a:t>任务导读</a:t>
            </a:r>
            <a:endParaRPr lang="zh-CN" altLang="en-US" dirty="0">
              <a:solidFill>
                <a:srgbClr val="FFFF00"/>
              </a:solidFill>
            </a:endParaRPr>
          </a:p>
        </p:txBody>
      </p:sp>
      <p:sp>
        <p:nvSpPr>
          <p:cNvPr id="19" name="箭头: 五边形 4"/>
          <p:cNvSpPr/>
          <p:nvPr userDrawn="1"/>
        </p:nvSpPr>
        <p:spPr>
          <a:xfrm>
            <a:off x="-6383" y="317397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任务资讯</a:t>
            </a:r>
            <a:endParaRPr lang="zh-CN" altLang="en-US" dirty="0"/>
          </a:p>
        </p:txBody>
      </p:sp>
      <p:sp>
        <p:nvSpPr>
          <p:cNvPr id="20" name="箭头: 五边形 17"/>
          <p:cNvSpPr/>
          <p:nvPr userDrawn="1"/>
        </p:nvSpPr>
        <p:spPr>
          <a:xfrm>
            <a:off x="-6383" y="3867759"/>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任务实施</a:t>
            </a:r>
            <a:endParaRPr lang="zh-CN" altLang="en-US" dirty="0"/>
          </a:p>
        </p:txBody>
      </p:sp>
      <p:sp>
        <p:nvSpPr>
          <p:cNvPr id="21"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知识拓展</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8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3" name="文本框 2"/>
          <p:cNvSpPr txBox="1"/>
          <p:nvPr userDrawn="1"/>
        </p:nvSpPr>
        <p:spPr>
          <a:xfrm>
            <a:off x="6529070" y="659765"/>
            <a:ext cx="52133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4</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：工件尺寸自动分选机气动系统分析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5" name="箭头: 五边形 12"/>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8" name="箭头: 五边形 14"/>
          <p:cNvSpPr/>
          <p:nvPr userDrawn="1"/>
        </p:nvSpPr>
        <p:spPr>
          <a:xfrm>
            <a:off x="0"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9" name="箭头: 五边形 15"/>
          <p:cNvSpPr/>
          <p:nvPr userDrawn="1"/>
        </p:nvSpPr>
        <p:spPr>
          <a:xfrm>
            <a:off x="0" y="386509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20" name="箭头: 五边形 16"/>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21" name="箭头: 五边形 10"/>
          <p:cNvSpPr/>
          <p:nvPr userDrawn="1"/>
        </p:nvSpPr>
        <p:spPr>
          <a:xfrm>
            <a:off x="0" y="247221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任务目标</a:t>
            </a:r>
            <a:endParaRPr lang="zh-CN" altLang="en-US" dirty="0">
              <a:solidFill>
                <a:srgbClr val="FFFF00"/>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9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764280"/>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6" name="箭头: 五边形 15"/>
          <p:cNvSpPr/>
          <p:nvPr userDrawn="1"/>
        </p:nvSpPr>
        <p:spPr>
          <a:xfrm>
            <a:off x="0" y="442531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17" name="箭头: 五边形 16"/>
          <p:cNvSpPr/>
          <p:nvPr userDrawn="1"/>
        </p:nvSpPr>
        <p:spPr>
          <a:xfrm>
            <a:off x="-6383" y="508635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3" name="箭头: 五边形 2"/>
          <p:cNvSpPr/>
          <p:nvPr userDrawn="1"/>
        </p:nvSpPr>
        <p:spPr>
          <a:xfrm>
            <a:off x="0" y="3103243"/>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任务思考</a:t>
            </a:r>
            <a:endParaRPr lang="zh-CN" altLang="en-US" dirty="0">
              <a:solidFill>
                <a:srgbClr val="FFFF00"/>
              </a:solidFill>
            </a:endParaRPr>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1" name="文本框 10"/>
          <p:cNvSpPr txBox="1"/>
          <p:nvPr userDrawn="1"/>
        </p:nvSpPr>
        <p:spPr>
          <a:xfrm>
            <a:off x="6529070" y="659765"/>
            <a:ext cx="52133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4</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：工件尺寸自动分选机气动系统分析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444500" y="1460500"/>
            <a:ext cx="5327904" cy="3977640"/>
          </a:xfrm>
        </p:spPr>
        <p:txBody>
          <a:bodyPr vert="horz" lIns="91440" tIns="45720" rIns="91440" bIns="45720" rtlCol="0">
            <a:normAutofit/>
          </a:bodyPr>
          <a:lstStyle>
            <a:lvl1pPr>
              <a:lnSpc>
                <a:spcPct val="100000"/>
              </a:lnSpc>
              <a:defRPr lang="zh-CN" sz="1400" smtClean="0">
                <a:solidFill>
                  <a:schemeClr val="tx1">
                    <a:lumMod val="75000"/>
                    <a:lumOff val="25000"/>
                  </a:schemeClr>
                </a:solidFill>
              </a:defRPr>
            </a:lvl1pPr>
            <a:lvl2pPr>
              <a:lnSpc>
                <a:spcPct val="100000"/>
              </a:lnSpc>
              <a:defRPr lang="zh-CN" sz="1400" smtClean="0">
                <a:solidFill>
                  <a:schemeClr val="tx1">
                    <a:lumMod val="75000"/>
                    <a:lumOff val="25000"/>
                  </a:schemeClr>
                </a:solidFill>
              </a:defRPr>
            </a:lvl2pPr>
            <a:lvl3pPr>
              <a:lnSpc>
                <a:spcPct val="100000"/>
              </a:lnSpc>
              <a:defRPr lang="zh-CN" sz="1400" smtClean="0">
                <a:solidFill>
                  <a:schemeClr val="tx1">
                    <a:lumMod val="75000"/>
                    <a:lumOff val="25000"/>
                  </a:schemeClr>
                </a:solidFill>
              </a:defRPr>
            </a:lvl3pPr>
            <a:lvl4pPr>
              <a:lnSpc>
                <a:spcPct val="100000"/>
              </a:lnSpc>
              <a:defRPr lang="zh-CN" sz="1400" smtClean="0">
                <a:solidFill>
                  <a:schemeClr val="tx1">
                    <a:lumMod val="75000"/>
                    <a:lumOff val="25000"/>
                  </a:schemeClr>
                </a:solidFill>
              </a:defRPr>
            </a:lvl4pPr>
            <a:lvl5pPr>
              <a:lnSpc>
                <a:spcPct val="100000"/>
              </a:lnSpc>
              <a:defRPr lang="zh-CN" sz="1400">
                <a:solidFill>
                  <a:schemeClr val="tx1">
                    <a:lumMod val="75000"/>
                    <a:lumOff val="25000"/>
                  </a:schemeClr>
                </a:solidFill>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2" name="矩形: 圆角 1"/>
          <p:cNvSpPr/>
          <p:nvPr userDrawn="1"/>
        </p:nvSpPr>
        <p:spPr>
          <a:xfrm>
            <a:off x="612741" y="586887"/>
            <a:ext cx="1395168"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项目目标</a:t>
            </a:r>
            <a:endParaRPr lang="zh-CN" altLang="en-US" dirty="0">
              <a:solidFill>
                <a:schemeClr val="bg1"/>
              </a:solidFill>
            </a:endParaRPr>
          </a:p>
        </p:txBody>
      </p:sp>
      <p:sp>
        <p:nvSpPr>
          <p:cNvPr id="5" name="矩形: 圆角 4"/>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0" name="矩形: 圆角 9"/>
          <p:cNvSpPr/>
          <p:nvPr userDrawn="1"/>
        </p:nvSpPr>
        <p:spPr>
          <a:xfrm>
            <a:off x="3781716" y="586886"/>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7446010" y="659765"/>
            <a:ext cx="4206240" cy="368300"/>
          </a:xfrm>
          <a:prstGeom prst="rect">
            <a:avLst/>
          </a:prstGeom>
          <a:noFill/>
        </p:spPr>
        <p:txBody>
          <a:bodyPr wrap="square">
            <a:spAutoFit/>
          </a:bodyPr>
          <a:lstStyle/>
          <a:p>
            <a:r>
              <a:rPr lang="zh-CN" altLang="en-US" dirty="0">
                <a:solidFill>
                  <a:schemeClr val="accent2">
                    <a:lumMod val="75000"/>
                  </a:schemeClr>
                </a:solidFill>
                <a:latin typeface="华文隶书" panose="02010800040101010101" pitchFamily="2" charset="-122"/>
                <a:ea typeface="华文隶书" panose="02010800040101010101" pitchFamily="2" charset="-122"/>
              </a:rPr>
              <a:t>工作</a:t>
            </a:r>
            <a:r>
              <a:rPr lang="zh-CN" altLang="en-US" dirty="0">
                <a:solidFill>
                  <a:schemeClr val="accent2">
                    <a:lumMod val="75000"/>
                  </a:schemeClr>
                </a:solidFill>
                <a:latin typeface="华文隶书" panose="02010800040101010101" pitchFamily="2" charset="-122"/>
                <a:ea typeface="华文隶书" panose="02010800040101010101" pitchFamily="2" charset="-122"/>
              </a:rPr>
              <a:t>任务六：典型液压与气压系统分析</a:t>
            </a:r>
            <a:endParaRPr lang="zh-CN" altLang="en-US" dirty="0">
              <a:solidFill>
                <a:schemeClr val="accent2">
                  <a:lumMod val="75000"/>
                </a:schemeClr>
              </a:solidFill>
              <a:latin typeface="华文隶书" panose="02010800040101010101" pitchFamily="2" charset="-122"/>
              <a:ea typeface="华文隶书" panose="02010800040101010101" pitchFamily="2" charset="-122"/>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0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1" name="文本框 10"/>
          <p:cNvSpPr txBox="1"/>
          <p:nvPr userDrawn="1"/>
        </p:nvSpPr>
        <p:spPr>
          <a:xfrm>
            <a:off x="6529070" y="659765"/>
            <a:ext cx="52133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4</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：工件尺寸自动分选机气动系统分析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5"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6"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9" name="箭头: 五边形 17"/>
          <p:cNvSpPr/>
          <p:nvPr userDrawn="1"/>
        </p:nvSpPr>
        <p:spPr>
          <a:xfrm>
            <a:off x="-6383" y="386509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20"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21" name="箭头: 五边形 20"/>
          <p:cNvSpPr/>
          <p:nvPr userDrawn="1"/>
        </p:nvSpPr>
        <p:spPr>
          <a:xfrm>
            <a:off x="-6383" y="316865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任务资讯</a:t>
            </a:r>
            <a:endParaRPr lang="zh-CN" altLang="en-US" dirty="0">
              <a:solidFill>
                <a:srgbClr val="FFFF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1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1" name="文本框 10"/>
          <p:cNvSpPr txBox="1"/>
          <p:nvPr userDrawn="1"/>
        </p:nvSpPr>
        <p:spPr>
          <a:xfrm>
            <a:off x="6529070" y="659765"/>
            <a:ext cx="52133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4</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：工件尺寸自动分选机气动系统分析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6"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8"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9"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20" name="箭头: 五边形 2"/>
          <p:cNvSpPr/>
          <p:nvPr userDrawn="1"/>
        </p:nvSpPr>
        <p:spPr>
          <a:xfrm>
            <a:off x="-6383"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21" name="箭头: 五边形 4"/>
          <p:cNvSpPr/>
          <p:nvPr userDrawn="1"/>
        </p:nvSpPr>
        <p:spPr>
          <a:xfrm>
            <a:off x="-6383" y="386509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任务实施</a:t>
            </a:r>
            <a:endParaRPr lang="zh-CN" altLang="en-US" dirty="0">
              <a:solidFill>
                <a:srgbClr val="FFFF00"/>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2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6" name="文本框 15"/>
          <p:cNvSpPr txBox="1"/>
          <p:nvPr userDrawn="1"/>
        </p:nvSpPr>
        <p:spPr>
          <a:xfrm>
            <a:off x="6529070" y="659765"/>
            <a:ext cx="52133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4</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：工件尺寸自动分选机气动系统分析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17" name="箭头: 五边形 12"/>
          <p:cNvSpPr/>
          <p:nvPr userDrawn="1"/>
        </p:nvSpPr>
        <p:spPr>
          <a:xfrm>
            <a:off x="-6383" y="247221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8" name="箭头: 五边形 10"/>
          <p:cNvSpPr/>
          <p:nvPr userDrawn="1"/>
        </p:nvSpPr>
        <p:spPr>
          <a:xfrm>
            <a:off x="-6383"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9" name="箭头: 五边形 2"/>
          <p:cNvSpPr/>
          <p:nvPr userDrawn="1"/>
        </p:nvSpPr>
        <p:spPr>
          <a:xfrm>
            <a:off x="-6383" y="316865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20" name="箭头: 五边形 13"/>
          <p:cNvSpPr/>
          <p:nvPr userDrawn="1"/>
        </p:nvSpPr>
        <p:spPr>
          <a:xfrm>
            <a:off x="-6383" y="386509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21" name="箭头: 五边形 14"/>
          <p:cNvSpPr/>
          <p:nvPr userDrawn="1"/>
        </p:nvSpPr>
        <p:spPr>
          <a:xfrm>
            <a:off x="-6383" y="4561538"/>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知识拓展</a:t>
            </a:r>
            <a:endParaRPr lang="zh-CN" altLang="en-US" dirty="0">
              <a:solidFill>
                <a:srgbClr val="FFFF00"/>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450596" y="2560320"/>
            <a:ext cx="9445752" cy="3977640"/>
          </a:xfrm>
        </p:spPr>
        <p:txBody>
          <a:bodyPr vert="horz" lIns="91440" tIns="45720" rIns="91440" bIns="45720" rtlCol="0">
            <a:normAutofit/>
          </a:bodyPr>
          <a:lstStyle>
            <a:lvl1pPr>
              <a:defRPr lang="zh-CN" sz="2400" smtClean="0">
                <a:solidFill>
                  <a:schemeClr val="tx1">
                    <a:lumMod val="75000"/>
                    <a:lumOff val="25000"/>
                  </a:schemeClr>
                </a:solidFill>
                <a:latin typeface="+mn-ea"/>
                <a:ea typeface="+mn-ea"/>
              </a:defRPr>
            </a:lvl1pPr>
            <a:lvl2pPr>
              <a:defRPr lang="zh-CN" sz="1200" dirty="0" smtClean="0">
                <a:solidFill>
                  <a:schemeClr val="tx1">
                    <a:lumMod val="75000"/>
                    <a:lumOff val="25000"/>
                  </a:schemeClr>
                </a:solidFill>
                <a:latin typeface="+mn-ea"/>
                <a:ea typeface="+mn-ea"/>
              </a:defRPr>
            </a:lvl2pPr>
            <a:lvl3pPr>
              <a:defRPr lang="zh-CN" sz="1200" dirty="0" smtClean="0">
                <a:solidFill>
                  <a:schemeClr val="tx1">
                    <a:lumMod val="75000"/>
                    <a:lumOff val="25000"/>
                  </a:schemeClr>
                </a:solidFill>
                <a:latin typeface="+mn-ea"/>
                <a:ea typeface="+mn-ea"/>
              </a:defRPr>
            </a:lvl3pPr>
            <a:lvl4pPr>
              <a:defRPr lang="zh-CN" sz="1200" dirty="0" smtClean="0">
                <a:solidFill>
                  <a:schemeClr val="tx1">
                    <a:lumMod val="75000"/>
                    <a:lumOff val="25000"/>
                  </a:schemeClr>
                </a:solidFill>
                <a:latin typeface="+mn-ea"/>
                <a:ea typeface="+mn-ea"/>
              </a:defRPr>
            </a:lvl4pPr>
            <a:lvl5pPr>
              <a:defRPr lang="zh-CN" sz="1200" dirty="0">
                <a:solidFill>
                  <a:schemeClr val="tx1">
                    <a:lumMod val="75000"/>
                    <a:lumOff val="25000"/>
                  </a:schemeClr>
                </a:solidFill>
                <a:latin typeface="+mn-ea"/>
                <a:ea typeface="+mn-ea"/>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a:p>
        </p:txBody>
      </p:sp>
      <p:cxnSp>
        <p:nvCxnSpPr>
          <p:cNvPr id="3" name="直接连接符​​(S) 2"/>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rtlCol="0"/>
          <a:lstStyle>
            <a:defPPr>
              <a:defRPr lang="zh-CN"/>
            </a:defPPr>
          </a:lstStyle>
          <a:p>
            <a:pPr rtl="0"/>
            <a:r>
              <a:rPr lang="zh-CN" altLang="en-US"/>
              <a:t>单击此处编辑母版标题样式</a:t>
            </a:r>
            <a:endParaRPr 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2">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444500" y="1460500"/>
            <a:ext cx="5327904" cy="3977640"/>
          </a:xfrm>
        </p:spPr>
        <p:txBody>
          <a:bodyPr vert="horz" lIns="91440" tIns="45720" rIns="91440" bIns="45720" rtlCol="0">
            <a:normAutofit/>
          </a:bodyPr>
          <a:lstStyle>
            <a:lvl1pPr>
              <a:lnSpc>
                <a:spcPct val="100000"/>
              </a:lnSpc>
              <a:defRPr lang="zh-CN" sz="1400" smtClean="0">
                <a:solidFill>
                  <a:schemeClr val="tx1">
                    <a:lumMod val="75000"/>
                    <a:lumOff val="25000"/>
                  </a:schemeClr>
                </a:solidFill>
              </a:defRPr>
            </a:lvl1pPr>
            <a:lvl2pPr>
              <a:lnSpc>
                <a:spcPct val="100000"/>
              </a:lnSpc>
              <a:defRPr lang="zh-CN" sz="1400" smtClean="0">
                <a:solidFill>
                  <a:schemeClr val="tx1">
                    <a:lumMod val="75000"/>
                    <a:lumOff val="25000"/>
                  </a:schemeClr>
                </a:solidFill>
              </a:defRPr>
            </a:lvl2pPr>
            <a:lvl3pPr>
              <a:lnSpc>
                <a:spcPct val="100000"/>
              </a:lnSpc>
              <a:defRPr lang="zh-CN" sz="1400" smtClean="0">
                <a:solidFill>
                  <a:schemeClr val="tx1">
                    <a:lumMod val="75000"/>
                    <a:lumOff val="25000"/>
                  </a:schemeClr>
                </a:solidFill>
              </a:defRPr>
            </a:lvl3pPr>
            <a:lvl4pPr>
              <a:lnSpc>
                <a:spcPct val="100000"/>
              </a:lnSpc>
              <a:defRPr lang="zh-CN" sz="1400" smtClean="0">
                <a:solidFill>
                  <a:schemeClr val="tx1">
                    <a:lumMod val="75000"/>
                    <a:lumOff val="25000"/>
                  </a:schemeClr>
                </a:solidFill>
              </a:defRPr>
            </a:lvl4pPr>
            <a:lvl5pPr>
              <a:lnSpc>
                <a:spcPct val="100000"/>
              </a:lnSpc>
              <a:defRPr lang="zh-CN" sz="1400">
                <a:solidFill>
                  <a:schemeClr val="tx1">
                    <a:lumMod val="75000"/>
                    <a:lumOff val="25000"/>
                  </a:schemeClr>
                </a:solidFill>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5" name="矩形: 圆角 4"/>
          <p:cNvSpPr/>
          <p:nvPr userDrawn="1"/>
        </p:nvSpPr>
        <p:spPr>
          <a:xfrm>
            <a:off x="2084893" y="586887"/>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0" name="矩形: 圆角 9"/>
          <p:cNvSpPr/>
          <p:nvPr userDrawn="1"/>
        </p:nvSpPr>
        <p:spPr>
          <a:xfrm>
            <a:off x="3781716" y="586886"/>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文本框 1"/>
          <p:cNvSpPr txBox="1"/>
          <p:nvPr userDrawn="1">
            <p:custDataLst>
              <p:tags r:id="rId2"/>
            </p:custDataLst>
          </p:nvPr>
        </p:nvSpPr>
        <p:spPr>
          <a:xfrm>
            <a:off x="7446645" y="659765"/>
            <a:ext cx="4205605" cy="368300"/>
          </a:xfrm>
          <a:prstGeom prst="rect">
            <a:avLst/>
          </a:prstGeom>
          <a:noFill/>
        </p:spPr>
        <p:txBody>
          <a:bodyPr wrap="square">
            <a:spAutoFit/>
          </a:bodyPr>
          <a:lstStyle/>
          <a:p>
            <a:r>
              <a:rPr lang="zh-CN" altLang="en-US" dirty="0">
                <a:solidFill>
                  <a:schemeClr val="accent2">
                    <a:lumMod val="75000"/>
                  </a:schemeClr>
                </a:solidFill>
                <a:latin typeface="华文隶书" panose="02010800040101010101" pitchFamily="2" charset="-122"/>
                <a:ea typeface="华文隶书" panose="02010800040101010101" pitchFamily="2" charset="-122"/>
              </a:rPr>
              <a:t>工作任务六：典型液压与气压系统分析</a:t>
            </a:r>
            <a:endParaRPr lang="zh-CN" altLang="en-US" dirty="0">
              <a:solidFill>
                <a:schemeClr val="accent2">
                  <a:lumMod val="75000"/>
                </a:schemeClr>
              </a:solidFill>
              <a:latin typeface="华文隶书" panose="02010800040101010101" pitchFamily="2" charset="-122"/>
              <a:ea typeface="华文隶书" panose="0201080004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444500" y="1460500"/>
            <a:ext cx="5327904" cy="3977640"/>
          </a:xfrm>
        </p:spPr>
        <p:txBody>
          <a:bodyPr vert="horz" lIns="91440" tIns="45720" rIns="91440" bIns="45720" rtlCol="0">
            <a:normAutofit/>
          </a:bodyPr>
          <a:lstStyle>
            <a:lvl1pPr>
              <a:lnSpc>
                <a:spcPct val="100000"/>
              </a:lnSpc>
              <a:defRPr lang="zh-CN" sz="1400" smtClean="0">
                <a:solidFill>
                  <a:schemeClr val="tx1">
                    <a:lumMod val="75000"/>
                    <a:lumOff val="25000"/>
                  </a:schemeClr>
                </a:solidFill>
              </a:defRPr>
            </a:lvl1pPr>
            <a:lvl2pPr>
              <a:lnSpc>
                <a:spcPct val="100000"/>
              </a:lnSpc>
              <a:defRPr lang="zh-CN" sz="1400" smtClean="0">
                <a:solidFill>
                  <a:schemeClr val="tx1">
                    <a:lumMod val="75000"/>
                    <a:lumOff val="25000"/>
                  </a:schemeClr>
                </a:solidFill>
              </a:defRPr>
            </a:lvl2pPr>
            <a:lvl3pPr>
              <a:lnSpc>
                <a:spcPct val="100000"/>
              </a:lnSpc>
              <a:defRPr lang="zh-CN" sz="1400" smtClean="0">
                <a:solidFill>
                  <a:schemeClr val="tx1">
                    <a:lumMod val="75000"/>
                    <a:lumOff val="25000"/>
                  </a:schemeClr>
                </a:solidFill>
              </a:defRPr>
            </a:lvl3pPr>
            <a:lvl4pPr>
              <a:lnSpc>
                <a:spcPct val="100000"/>
              </a:lnSpc>
              <a:defRPr lang="zh-CN" sz="1400" smtClean="0">
                <a:solidFill>
                  <a:schemeClr val="tx1">
                    <a:lumMod val="75000"/>
                    <a:lumOff val="25000"/>
                  </a:schemeClr>
                </a:solidFill>
              </a:defRPr>
            </a:lvl4pPr>
            <a:lvl5pPr>
              <a:lnSpc>
                <a:spcPct val="100000"/>
              </a:lnSpc>
              <a:defRPr lang="zh-CN" sz="1400">
                <a:solidFill>
                  <a:schemeClr val="tx1">
                    <a:lumMod val="75000"/>
                    <a:lumOff val="25000"/>
                  </a:schemeClr>
                </a:solidFill>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1" name="文本框 10"/>
          <p:cNvSpPr txBox="1"/>
          <p:nvPr userDrawn="1">
            <p:custDataLst>
              <p:tags r:id="rId2"/>
            </p:custDataLst>
          </p:nvPr>
        </p:nvSpPr>
        <p:spPr>
          <a:xfrm>
            <a:off x="7446645" y="659765"/>
            <a:ext cx="4205605" cy="368300"/>
          </a:xfrm>
          <a:prstGeom prst="rect">
            <a:avLst/>
          </a:prstGeom>
          <a:noFill/>
        </p:spPr>
        <p:txBody>
          <a:bodyPr wrap="square">
            <a:spAutoFit/>
          </a:bodyPr>
          <a:p>
            <a:r>
              <a:rPr lang="zh-CN" altLang="en-US" dirty="0">
                <a:solidFill>
                  <a:schemeClr val="accent2">
                    <a:lumMod val="75000"/>
                  </a:schemeClr>
                </a:solidFill>
                <a:latin typeface="华文隶书" panose="02010800040101010101" pitchFamily="2" charset="-122"/>
                <a:ea typeface="华文隶书" panose="02010800040101010101" pitchFamily="2" charset="-122"/>
              </a:rPr>
              <a:t>工作任务六：典型液压与气压系统分析</a:t>
            </a:r>
            <a:endParaRPr lang="zh-CN" altLang="en-US" dirty="0">
              <a:solidFill>
                <a:schemeClr val="accent2">
                  <a:lumMod val="75000"/>
                </a:schemeClr>
              </a:solidFill>
              <a:latin typeface="华文隶书" panose="02010800040101010101" pitchFamily="2" charset="-122"/>
              <a:ea typeface="华文隶书" panose="0201080004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6756400" y="659765"/>
            <a:ext cx="489458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：组合机床动力滑台液压系统分析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3" name="箭头: 五边形 12"/>
          <p:cNvSpPr/>
          <p:nvPr userDrawn="1"/>
        </p:nvSpPr>
        <p:spPr>
          <a:xfrm>
            <a:off x="-6383" y="2480197"/>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任务目标</a:t>
            </a:r>
            <a:endParaRPr lang="zh-CN" altLang="en-US" dirty="0"/>
          </a:p>
        </p:txBody>
      </p:sp>
      <p:sp>
        <p:nvSpPr>
          <p:cNvPr id="5" name="箭头: 五边形 10"/>
          <p:cNvSpPr/>
          <p:nvPr userDrawn="1"/>
        </p:nvSpPr>
        <p:spPr>
          <a:xfrm>
            <a:off x="-6383" y="1786416"/>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p>
            <a:pPr algn="ctr"/>
            <a:r>
              <a:rPr lang="zh-CN" altLang="en-US" dirty="0">
                <a:solidFill>
                  <a:srgbClr val="FFFF00"/>
                </a:solidFill>
              </a:rPr>
              <a:t>任务导读</a:t>
            </a:r>
            <a:endParaRPr lang="zh-CN" altLang="en-US" dirty="0">
              <a:solidFill>
                <a:srgbClr val="FFFF00"/>
              </a:solidFill>
            </a:endParaRPr>
          </a:p>
        </p:txBody>
      </p:sp>
      <p:sp>
        <p:nvSpPr>
          <p:cNvPr id="18" name="箭头: 五边形 4"/>
          <p:cNvSpPr/>
          <p:nvPr userDrawn="1"/>
        </p:nvSpPr>
        <p:spPr>
          <a:xfrm>
            <a:off x="-6383" y="317397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任务资讯</a:t>
            </a:r>
            <a:endParaRPr lang="zh-CN" altLang="en-US" dirty="0"/>
          </a:p>
        </p:txBody>
      </p:sp>
      <p:sp>
        <p:nvSpPr>
          <p:cNvPr id="19" name="箭头: 五边形 17"/>
          <p:cNvSpPr/>
          <p:nvPr userDrawn="1"/>
        </p:nvSpPr>
        <p:spPr>
          <a:xfrm>
            <a:off x="-6383" y="3867759"/>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任务实施</a:t>
            </a:r>
            <a:endParaRPr lang="zh-CN" altLang="en-US" dirty="0"/>
          </a:p>
        </p:txBody>
      </p:sp>
      <p:sp>
        <p:nvSpPr>
          <p:cNvPr id="20"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知识拓展</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任务2.1">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8152130" y="659765"/>
            <a:ext cx="36131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：液压机液压系统分析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3" name="箭头: 五边形 12"/>
          <p:cNvSpPr/>
          <p:nvPr userDrawn="1"/>
        </p:nvSpPr>
        <p:spPr>
          <a:xfrm>
            <a:off x="-6383" y="2480197"/>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任务目标</a:t>
            </a:r>
            <a:endParaRPr lang="zh-CN" altLang="en-US" dirty="0"/>
          </a:p>
        </p:txBody>
      </p:sp>
      <p:sp>
        <p:nvSpPr>
          <p:cNvPr id="5" name="箭头: 五边形 10"/>
          <p:cNvSpPr/>
          <p:nvPr userDrawn="1"/>
        </p:nvSpPr>
        <p:spPr>
          <a:xfrm>
            <a:off x="-6383" y="1786416"/>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p>
            <a:pPr algn="ctr"/>
            <a:r>
              <a:rPr lang="zh-CN" altLang="en-US" dirty="0">
                <a:solidFill>
                  <a:srgbClr val="FFFF00"/>
                </a:solidFill>
              </a:rPr>
              <a:t>任务导读</a:t>
            </a:r>
            <a:endParaRPr lang="zh-CN" altLang="en-US" dirty="0">
              <a:solidFill>
                <a:srgbClr val="FFFF00"/>
              </a:solidFill>
            </a:endParaRPr>
          </a:p>
        </p:txBody>
      </p:sp>
      <p:sp>
        <p:nvSpPr>
          <p:cNvPr id="18" name="箭头: 五边形 4"/>
          <p:cNvSpPr/>
          <p:nvPr userDrawn="1"/>
        </p:nvSpPr>
        <p:spPr>
          <a:xfrm>
            <a:off x="-6383" y="317397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任务资讯</a:t>
            </a:r>
            <a:endParaRPr lang="zh-CN" altLang="en-US" dirty="0"/>
          </a:p>
        </p:txBody>
      </p:sp>
      <p:sp>
        <p:nvSpPr>
          <p:cNvPr id="19" name="箭头: 五边形 17"/>
          <p:cNvSpPr/>
          <p:nvPr userDrawn="1"/>
        </p:nvSpPr>
        <p:spPr>
          <a:xfrm>
            <a:off x="-6383" y="3867759"/>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任务实施</a:t>
            </a:r>
            <a:endParaRPr lang="zh-CN" altLang="en-US" dirty="0"/>
          </a:p>
        </p:txBody>
      </p:sp>
      <p:sp>
        <p:nvSpPr>
          <p:cNvPr id="20"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知识拓展</a:t>
            </a:r>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任务2.1">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7599045" y="659765"/>
            <a:ext cx="4173855"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：气动机械手气动系统分析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3" name="箭头: 五边形 12"/>
          <p:cNvSpPr/>
          <p:nvPr userDrawn="1"/>
        </p:nvSpPr>
        <p:spPr>
          <a:xfrm>
            <a:off x="-6383" y="2480197"/>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任务目标</a:t>
            </a:r>
            <a:endParaRPr lang="zh-CN" altLang="en-US" dirty="0"/>
          </a:p>
        </p:txBody>
      </p:sp>
      <p:sp>
        <p:nvSpPr>
          <p:cNvPr id="5" name="箭头: 五边形 10"/>
          <p:cNvSpPr/>
          <p:nvPr userDrawn="1"/>
        </p:nvSpPr>
        <p:spPr>
          <a:xfrm>
            <a:off x="-6383" y="1786416"/>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p>
            <a:pPr algn="ctr"/>
            <a:r>
              <a:rPr lang="zh-CN" altLang="en-US" dirty="0">
                <a:solidFill>
                  <a:srgbClr val="FFFF00"/>
                </a:solidFill>
              </a:rPr>
              <a:t>任务导读</a:t>
            </a:r>
            <a:endParaRPr lang="zh-CN" altLang="en-US" dirty="0">
              <a:solidFill>
                <a:srgbClr val="FFFF00"/>
              </a:solidFill>
            </a:endParaRPr>
          </a:p>
        </p:txBody>
      </p:sp>
      <p:sp>
        <p:nvSpPr>
          <p:cNvPr id="18" name="箭头: 五边形 4"/>
          <p:cNvSpPr/>
          <p:nvPr userDrawn="1"/>
        </p:nvSpPr>
        <p:spPr>
          <a:xfrm>
            <a:off x="-6383" y="317397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任务资讯</a:t>
            </a:r>
            <a:endParaRPr lang="zh-CN" altLang="en-US" dirty="0"/>
          </a:p>
        </p:txBody>
      </p:sp>
      <p:sp>
        <p:nvSpPr>
          <p:cNvPr id="19" name="箭头: 五边形 17"/>
          <p:cNvSpPr/>
          <p:nvPr userDrawn="1"/>
        </p:nvSpPr>
        <p:spPr>
          <a:xfrm>
            <a:off x="-6383" y="3867759"/>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任务实施</a:t>
            </a:r>
            <a:endParaRPr lang="zh-CN" altLang="en-US" dirty="0"/>
          </a:p>
        </p:txBody>
      </p:sp>
      <p:sp>
        <p:nvSpPr>
          <p:cNvPr id="20"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知识拓展</a:t>
            </a: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任务2.1">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6529070" y="659765"/>
            <a:ext cx="5213350"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4</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：工件尺寸自动分选机气动系统分析</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3" name="箭头: 五边形 12"/>
          <p:cNvSpPr/>
          <p:nvPr userDrawn="1"/>
        </p:nvSpPr>
        <p:spPr>
          <a:xfrm>
            <a:off x="-6383" y="2480197"/>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任务目标</a:t>
            </a:r>
            <a:endParaRPr lang="zh-CN" altLang="en-US" dirty="0"/>
          </a:p>
        </p:txBody>
      </p:sp>
      <p:sp>
        <p:nvSpPr>
          <p:cNvPr id="5" name="箭头: 五边形 10"/>
          <p:cNvSpPr/>
          <p:nvPr userDrawn="1"/>
        </p:nvSpPr>
        <p:spPr>
          <a:xfrm>
            <a:off x="-6383" y="1786416"/>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p>
            <a:pPr algn="ctr"/>
            <a:r>
              <a:rPr lang="zh-CN" altLang="en-US" dirty="0">
                <a:solidFill>
                  <a:srgbClr val="FFFF00"/>
                </a:solidFill>
              </a:rPr>
              <a:t>任务导读</a:t>
            </a:r>
            <a:endParaRPr lang="zh-CN" altLang="en-US" dirty="0">
              <a:solidFill>
                <a:srgbClr val="FFFF00"/>
              </a:solidFill>
            </a:endParaRPr>
          </a:p>
        </p:txBody>
      </p:sp>
      <p:sp>
        <p:nvSpPr>
          <p:cNvPr id="18" name="箭头: 五边形 4"/>
          <p:cNvSpPr/>
          <p:nvPr userDrawn="1"/>
        </p:nvSpPr>
        <p:spPr>
          <a:xfrm>
            <a:off x="-6383" y="317397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任务资讯</a:t>
            </a:r>
            <a:endParaRPr lang="zh-CN" altLang="en-US" dirty="0"/>
          </a:p>
        </p:txBody>
      </p:sp>
      <p:sp>
        <p:nvSpPr>
          <p:cNvPr id="19" name="箭头: 五边形 17"/>
          <p:cNvSpPr/>
          <p:nvPr userDrawn="1"/>
        </p:nvSpPr>
        <p:spPr>
          <a:xfrm>
            <a:off x="-6383" y="3867759"/>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任务实施</a:t>
            </a:r>
            <a:endParaRPr lang="zh-CN" altLang="en-US" dirty="0"/>
          </a:p>
        </p:txBody>
      </p:sp>
      <p:sp>
        <p:nvSpPr>
          <p:cNvPr id="20" name="箭头: 五边形 18"/>
          <p:cNvSpPr/>
          <p:nvPr userDrawn="1"/>
        </p:nvSpPr>
        <p:spPr>
          <a:xfrm>
            <a:off x="-6383" y="4561538"/>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p>
            <a:pPr algn="ctr"/>
            <a:r>
              <a:rPr lang="zh-CN" altLang="en-US" dirty="0"/>
              <a:t>知识拓展</a:t>
            </a:r>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4" Type="http://schemas.openxmlformats.org/officeDocument/2006/relationships/theme" Target="../theme/theme1.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44500" y="430609"/>
            <a:ext cx="6996684" cy="640080"/>
          </a:xfrm>
          <a:prstGeom prst="rect">
            <a:avLst/>
          </a:prstGeom>
        </p:spPr>
        <p:txBody>
          <a:bodyPr vert="horz" lIns="91440" tIns="45720" rIns="91440" bIns="45720" rtlCol="0" anchor="t" anchorCtr="0">
            <a:normAutofit/>
          </a:bodyPr>
          <a:lstStyle>
            <a:defPPr>
              <a:defRPr lang="zh-CN"/>
            </a:defPPr>
          </a:lstStyle>
          <a:p>
            <a:pPr rtl="0"/>
            <a:r>
              <a:rPr lang="zh-CN"/>
              <a:t>单击此处编辑母版标题样式</a:t>
            </a:r>
            <a:endParaRPr lang="zh-CN"/>
          </a:p>
        </p:txBody>
      </p:sp>
      <p:sp>
        <p:nvSpPr>
          <p:cNvPr id="3" name="文本占位符 2"/>
          <p:cNvSpPr>
            <a:spLocks noGrp="1"/>
          </p:cNvSpPr>
          <p:nvPr>
            <p:ph type="body" idx="1"/>
          </p:nvPr>
        </p:nvSpPr>
        <p:spPr>
          <a:xfrm>
            <a:off x="419100" y="1447800"/>
            <a:ext cx="5327904" cy="3977640"/>
          </a:xfrm>
          <a:prstGeom prst="rect">
            <a:avLst/>
          </a:prstGeom>
        </p:spPr>
        <p:txBody>
          <a:bodyPr vert="horz" lIns="91440" tIns="45720" rIns="91440" bIns="45720" rtlCol="0">
            <a:normAutofit/>
          </a:bodyPr>
          <a:lstStyle>
            <a:defPPr>
              <a:defRPr lang="zh-CN"/>
            </a:defPPr>
          </a:lstStyle>
          <a:p>
            <a:pPr lvl="0" rtl="0"/>
            <a:r>
              <a:rPr lang="zh-CN"/>
              <a:t>单击此处编辑母版文本样式</a:t>
            </a:r>
            <a:endParaRPr lang="zh-CN"/>
          </a:p>
          <a:p>
            <a:pPr lvl="1" rtl="0"/>
            <a:r>
              <a:rPr lang="zh-CN"/>
              <a:t>第二级</a:t>
            </a:r>
            <a:endParaRPr lang="zh-CN"/>
          </a:p>
          <a:p>
            <a:pPr lvl="2" rtl="0"/>
            <a:r>
              <a:rPr lang="zh-CN"/>
              <a:t>第三级</a:t>
            </a:r>
            <a:endParaRPr lang="zh-CN"/>
          </a:p>
          <a:p>
            <a:pPr lvl="3" rtl="0"/>
            <a:r>
              <a:rPr lang="zh-CN"/>
              <a:t>第四级</a:t>
            </a:r>
            <a:endParaRPr lang="zh-CN"/>
          </a:p>
          <a:p>
            <a:pPr lvl="4" rtl="0"/>
            <a:r>
              <a:rPr lang="zh-CN"/>
              <a:t>第五级</a:t>
            </a:r>
            <a:endParaRPr lang="zh-CN"/>
          </a:p>
        </p:txBody>
      </p:sp>
      <p:sp>
        <p:nvSpPr>
          <p:cNvPr id="4"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288B9EBC-A6D8-49FD-AD14-2A312A02B0EE}" type="datetime1">
              <a:rPr lang="zh-CN" altLang="en-US" smtClean="0"/>
            </a:fld>
            <a:endParaRPr lang="zh-CN" dirty="0"/>
          </a:p>
        </p:txBody>
      </p:sp>
      <p:sp>
        <p:nvSpPr>
          <p:cNvPr id="5"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6" name="灯片编号占位符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Lst>
  <p:hf sldNum="0" hdr="0" ftr="0" dt="0"/>
  <p:txStyles>
    <p:titleStyle>
      <a:lvl1pPr algn="l" defTabSz="914400" rtl="0" eaLnBrk="1" latinLnBrk="0" hangingPunct="1">
        <a:spcBef>
          <a:spcPct val="0"/>
        </a:spcBef>
        <a:buNone/>
        <a:defRPr lang="zh-CN" sz="2800" kern="1200">
          <a:solidFill>
            <a:schemeClr val="tx1"/>
          </a:solidFill>
          <a:latin typeface="+mn-ea"/>
          <a:ea typeface="+mn-ea"/>
          <a:cs typeface="+mj-cs"/>
        </a:defRPr>
      </a:lvl1pPr>
    </p:titleStyle>
    <p:bodyStyle>
      <a:lvl1pPr marL="0" indent="0" algn="l" defTabSz="914400" rtl="0" eaLnBrk="1" latinLnBrk="0" hangingPunct="1">
        <a:lnSpc>
          <a:spcPct val="100000"/>
        </a:lnSpc>
        <a:spcBef>
          <a:spcPts val="1000"/>
        </a:spcBef>
        <a:spcAft>
          <a:spcPts val="1200"/>
        </a:spcAft>
        <a:buFontTx/>
        <a:buNone/>
        <a:defRPr lang="zh-CN" sz="1400" kern="1200" dirty="0">
          <a:solidFill>
            <a:schemeClr val="tx1"/>
          </a:solidFill>
          <a:latin typeface="+mn-ea"/>
          <a:ea typeface="+mn-ea"/>
          <a:cs typeface="+mn-cs"/>
        </a:defRPr>
      </a:lvl1pPr>
      <a:lvl2pPr marL="228600" indent="-228600" algn="l" defTabSz="914400" rtl="0" eaLnBrk="1" latinLnBrk="0" hangingPunct="1">
        <a:lnSpc>
          <a:spcPct val="100000"/>
        </a:lnSpc>
        <a:spcBef>
          <a:spcPts val="1000"/>
        </a:spcBef>
        <a:spcAft>
          <a:spcPts val="1200"/>
        </a:spcAft>
        <a:buFont typeface="Arial" panose="020B0604020202020204" pitchFamily="34" charset="0"/>
        <a:buChar char="•"/>
        <a:defRPr lang="zh-CN" sz="1400" kern="1200" dirty="0">
          <a:solidFill>
            <a:schemeClr val="tx1"/>
          </a:solidFill>
          <a:latin typeface="+mn-ea"/>
          <a:ea typeface="+mn-ea"/>
          <a:cs typeface="+mn-cs"/>
        </a:defRPr>
      </a:lvl2pPr>
      <a:lvl3pPr marL="685800" indent="-228600" algn="l" defTabSz="914400" rtl="0" eaLnBrk="1" latinLnBrk="0" hangingPunct="1">
        <a:lnSpc>
          <a:spcPct val="100000"/>
        </a:lnSpc>
        <a:spcBef>
          <a:spcPts val="1000"/>
        </a:spcBef>
        <a:spcAft>
          <a:spcPts val="1200"/>
        </a:spcAft>
        <a:buFont typeface="Arial" panose="020B0604020202020204" pitchFamily="34" charset="0"/>
        <a:buChar char="•"/>
        <a:defRPr lang="zh-CN" sz="1400" kern="1200" dirty="0">
          <a:solidFill>
            <a:schemeClr val="tx1"/>
          </a:solidFill>
          <a:latin typeface="+mn-ea"/>
          <a:ea typeface="+mn-ea"/>
          <a:cs typeface="+mn-cs"/>
        </a:defRPr>
      </a:lvl3pPr>
      <a:lvl4pPr marL="1143000" indent="-228600" algn="l" defTabSz="914400" rtl="0" eaLnBrk="1" latinLnBrk="0" hangingPunct="1">
        <a:lnSpc>
          <a:spcPct val="100000"/>
        </a:lnSpc>
        <a:spcBef>
          <a:spcPts val="1000"/>
        </a:spcBef>
        <a:spcAft>
          <a:spcPts val="1200"/>
        </a:spcAft>
        <a:buFont typeface="Arial" panose="020B0604020202020204" pitchFamily="34" charset="0"/>
        <a:buChar char="•"/>
        <a:defRPr lang="zh-CN" sz="1400" kern="1200" dirty="0" smtClean="0">
          <a:solidFill>
            <a:schemeClr val="tx1"/>
          </a:solidFill>
          <a:latin typeface="+mn-ea"/>
          <a:ea typeface="+mn-ea"/>
          <a:cs typeface="+mn-cs"/>
        </a:defRPr>
      </a:lvl4pPr>
      <a:lvl5pPr marL="1600200" indent="-228600" algn="l" defTabSz="914400" rtl="0" eaLnBrk="1" latinLnBrk="0" hangingPunct="1">
        <a:lnSpc>
          <a:spcPct val="100000"/>
        </a:lnSpc>
        <a:spcBef>
          <a:spcPts val="1000"/>
        </a:spcBef>
        <a:spcAft>
          <a:spcPts val="1200"/>
        </a:spcAft>
        <a:buFont typeface="Arial" panose="020B0604020202020204" pitchFamily="34" charset="0"/>
        <a:buChar char="•"/>
        <a:defRPr lang="zh-CN" sz="1400" kern="1200" dirty="0" smtClean="0">
          <a:solidFill>
            <a:schemeClr val="tx1"/>
          </a:solidFill>
          <a:latin typeface="+mn-ea"/>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zh-CN" sz="1200" kern="1200" dirty="0" smtClean="0">
          <a:solidFill>
            <a:schemeClr val="tx1"/>
          </a:solidFill>
          <a:latin typeface="+mn-ea"/>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zh-CN" sz="1200" kern="1200" dirty="0" smtClean="0">
          <a:solidFill>
            <a:schemeClr val="tx1"/>
          </a:solidFill>
          <a:latin typeface="+mn-ea"/>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zh-CN" sz="1200" kern="1200" dirty="0" smtClean="0">
          <a:solidFill>
            <a:schemeClr val="tx1"/>
          </a:solidFill>
          <a:latin typeface="+mn-ea"/>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lang="zh-CN" sz="1200" kern="1200">
          <a:solidFill>
            <a:schemeClr val="tx1"/>
          </a:solidFill>
          <a:latin typeface="+mn-ea"/>
          <a:ea typeface="+mn-ea"/>
          <a:cs typeface="+mn-cs"/>
        </a:defRPr>
      </a:lvl9pPr>
    </p:bodyStyle>
    <p:otherStyle>
      <a:defPPr>
        <a:defRPr lang="zh-CN"/>
      </a:defPPr>
      <a:lvl1pPr marL="0" algn="l" defTabSz="914400" rtl="0" eaLnBrk="1" latinLnBrk="0" hangingPunct="1">
        <a:defRPr lang="zh-CN" sz="1800" kern="1200">
          <a:solidFill>
            <a:schemeClr val="tx1"/>
          </a:solidFill>
          <a:latin typeface="+mn-ea"/>
          <a:ea typeface="+mn-ea"/>
          <a:cs typeface="+mn-cs"/>
        </a:defRPr>
      </a:lvl1pPr>
      <a:lvl2pPr marL="457200" algn="l" defTabSz="914400" rtl="0" eaLnBrk="1" latinLnBrk="0" hangingPunct="1">
        <a:defRPr lang="zh-CN" sz="1800" kern="1200">
          <a:solidFill>
            <a:schemeClr val="tx1"/>
          </a:solidFill>
          <a:latin typeface="+mn-ea"/>
          <a:ea typeface="+mn-ea"/>
          <a:cs typeface="+mn-cs"/>
        </a:defRPr>
      </a:lvl2pPr>
      <a:lvl3pPr marL="914400" algn="l" defTabSz="914400" rtl="0" eaLnBrk="1" latinLnBrk="0" hangingPunct="1">
        <a:defRPr lang="zh-CN" sz="1800" kern="1200">
          <a:solidFill>
            <a:schemeClr val="tx1"/>
          </a:solidFill>
          <a:latin typeface="+mn-ea"/>
          <a:ea typeface="+mn-ea"/>
          <a:cs typeface="+mn-cs"/>
        </a:defRPr>
      </a:lvl3pPr>
      <a:lvl4pPr marL="1371600" algn="l" defTabSz="914400" rtl="0" eaLnBrk="1" latinLnBrk="0" hangingPunct="1">
        <a:defRPr lang="zh-CN" sz="1800" kern="1200">
          <a:solidFill>
            <a:schemeClr val="tx1"/>
          </a:solidFill>
          <a:latin typeface="+mn-ea"/>
          <a:ea typeface="+mn-ea"/>
          <a:cs typeface="+mn-cs"/>
        </a:defRPr>
      </a:lvl4pPr>
      <a:lvl5pPr marL="1828800" algn="l" defTabSz="914400" rtl="0" eaLnBrk="1" latinLnBrk="0" hangingPunct="1">
        <a:defRPr lang="zh-CN" sz="1800" kern="1200">
          <a:solidFill>
            <a:schemeClr val="tx1"/>
          </a:solidFill>
          <a:latin typeface="+mn-ea"/>
          <a:ea typeface="+mn-ea"/>
          <a:cs typeface="+mn-cs"/>
        </a:defRPr>
      </a:lvl5pPr>
      <a:lvl6pPr marL="2286000" algn="l" defTabSz="914400" rtl="0" eaLnBrk="1" latinLnBrk="0" hangingPunct="1">
        <a:defRPr lang="zh-CN" sz="1800" kern="1200">
          <a:solidFill>
            <a:schemeClr val="tx1"/>
          </a:solidFill>
          <a:latin typeface="+mn-ea"/>
          <a:ea typeface="+mn-ea"/>
          <a:cs typeface="+mn-cs"/>
        </a:defRPr>
      </a:lvl6pPr>
      <a:lvl7pPr marL="2743200" algn="l" defTabSz="914400" rtl="0" eaLnBrk="1" latinLnBrk="0" hangingPunct="1">
        <a:defRPr lang="zh-CN" sz="1800" kern="1200">
          <a:solidFill>
            <a:schemeClr val="tx1"/>
          </a:solidFill>
          <a:latin typeface="+mn-ea"/>
          <a:ea typeface="+mn-ea"/>
          <a:cs typeface="+mn-cs"/>
        </a:defRPr>
      </a:lvl7pPr>
      <a:lvl8pPr marL="3200400" algn="l" defTabSz="914400" rtl="0" eaLnBrk="1" latinLnBrk="0" hangingPunct="1">
        <a:defRPr lang="zh-CN" sz="1800" kern="1200">
          <a:solidFill>
            <a:schemeClr val="tx1"/>
          </a:solidFill>
          <a:latin typeface="+mn-ea"/>
          <a:ea typeface="+mn-ea"/>
          <a:cs typeface="+mn-cs"/>
        </a:defRPr>
      </a:lvl8pPr>
      <a:lvl9pPr marL="3657600" algn="l" defTabSz="914400" rtl="0" eaLnBrk="1" latinLnBrk="0" hangingPunct="1">
        <a:defRPr lang="zh-CN" sz="1800" kern="1200">
          <a:solidFill>
            <a:schemeClr val="tx1"/>
          </a:solidFill>
          <a:latin typeface="+mn-ea"/>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8.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9.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30.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31.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11.png"/><Relationship Id="rId3" Type="http://schemas.openxmlformats.org/officeDocument/2006/relationships/tags" Target="../tags/tag33.xml"/><Relationship Id="rId2" Type="http://schemas.openxmlformats.org/officeDocument/2006/relationships/image" Target="../media/image10.png"/><Relationship Id="rId1" Type="http://schemas.openxmlformats.org/officeDocument/2006/relationships/tags" Target="../tags/tag3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tags" Target="../tags/tag34.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14.jpeg"/><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image" Target="../media/image7.png"/><Relationship Id="rId7" Type="http://schemas.openxmlformats.org/officeDocument/2006/relationships/tags" Target="../tags/tag41.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tags" Target="../tags/tag36.xml"/><Relationship Id="rId11" Type="http://schemas.openxmlformats.org/officeDocument/2006/relationships/notesSlide" Target="../notesSlides/notesSlide6.xml"/><Relationship Id="rId10" Type="http://schemas.openxmlformats.org/officeDocument/2006/relationships/slideLayout" Target="../slideLayouts/slideLayout16.xml"/><Relationship Id="rId1" Type="http://schemas.openxmlformats.org/officeDocument/2006/relationships/tags" Target="../tags/tag35.xml"/></Relationships>
</file>

<file path=ppt/slides/_rels/slide19.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5" Type="http://schemas.openxmlformats.org/officeDocument/2006/relationships/notesSlide" Target="../notesSlides/notesSlide7.xml"/><Relationship Id="rId24" Type="http://schemas.openxmlformats.org/officeDocument/2006/relationships/slideLayout" Target="../slideLayouts/slideLayout18.xml"/><Relationship Id="rId23" Type="http://schemas.openxmlformats.org/officeDocument/2006/relationships/tags" Target="../tags/tag64.xml"/><Relationship Id="rId22" Type="http://schemas.openxmlformats.org/officeDocument/2006/relationships/tags" Target="../tags/tag63.xml"/><Relationship Id="rId21" Type="http://schemas.openxmlformats.org/officeDocument/2006/relationships/tags" Target="../tags/tag62.xml"/><Relationship Id="rId20" Type="http://schemas.openxmlformats.org/officeDocument/2006/relationships/tags" Target="../tags/tag61.xml"/><Relationship Id="rId2" Type="http://schemas.openxmlformats.org/officeDocument/2006/relationships/image" Target="../media/image15.png"/><Relationship Id="rId19" Type="http://schemas.openxmlformats.org/officeDocument/2006/relationships/tags" Target="../tags/tag60.xml"/><Relationship Id="rId18" Type="http://schemas.openxmlformats.org/officeDocument/2006/relationships/tags" Target="../tags/tag59.xml"/><Relationship Id="rId17" Type="http://schemas.openxmlformats.org/officeDocument/2006/relationships/tags" Target="../tags/tag58.xml"/><Relationship Id="rId16" Type="http://schemas.openxmlformats.org/officeDocument/2006/relationships/tags" Target="../tags/tag57.xml"/><Relationship Id="rId15" Type="http://schemas.openxmlformats.org/officeDocument/2006/relationships/tags" Target="../tags/tag56.xml"/><Relationship Id="rId14" Type="http://schemas.openxmlformats.org/officeDocument/2006/relationships/tags" Target="../tags/tag55.xml"/><Relationship Id="rId13" Type="http://schemas.openxmlformats.org/officeDocument/2006/relationships/tags" Target="../tags/tag54.xml"/><Relationship Id="rId12" Type="http://schemas.openxmlformats.org/officeDocument/2006/relationships/tags" Target="../tags/tag53.xml"/><Relationship Id="rId11" Type="http://schemas.openxmlformats.org/officeDocument/2006/relationships/tags" Target="../tags/tag52.xml"/><Relationship Id="rId10" Type="http://schemas.openxmlformats.org/officeDocument/2006/relationships/tags" Target="../tags/tag51.xml"/><Relationship Id="rId1" Type="http://schemas.openxmlformats.org/officeDocument/2006/relationships/tags" Target="../tags/tag43.xml"/></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3.xml"/><Relationship Id="rId3" Type="http://schemas.openxmlformats.org/officeDocument/2006/relationships/hyperlink" Target="https://creativecommons.org/licenses/by-nc-sa/3.0/" TargetMode="External"/><Relationship Id="rId2" Type="http://schemas.openxmlformats.org/officeDocument/2006/relationships/hyperlink" Target="https://www.editage.cn/insights/2013.html" TargetMode="External"/><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8.xml"/><Relationship Id="rId3" Type="http://schemas.openxmlformats.org/officeDocument/2006/relationships/tags" Target="../tags/tag66.xml"/><Relationship Id="rId2" Type="http://schemas.openxmlformats.org/officeDocument/2006/relationships/image" Target="../media/image16.jpeg"/><Relationship Id="rId1" Type="http://schemas.openxmlformats.org/officeDocument/2006/relationships/tags" Target="../tags/tag6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8.xml"/><Relationship Id="rId1" Type="http://schemas.openxmlformats.org/officeDocument/2006/relationships/tags" Target="../tags/tag6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8.xml"/><Relationship Id="rId1" Type="http://schemas.openxmlformats.org/officeDocument/2006/relationships/tags" Target="../tags/tag68.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8.xml"/><Relationship Id="rId1" Type="http://schemas.openxmlformats.org/officeDocument/2006/relationships/tags" Target="../tags/tag6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8.xml"/><Relationship Id="rId1" Type="http://schemas.openxmlformats.org/officeDocument/2006/relationships/tags" Target="../tags/tag7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8.xml"/><Relationship Id="rId1" Type="http://schemas.openxmlformats.org/officeDocument/2006/relationships/tags" Target="../tags/tag7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8.xml"/><Relationship Id="rId1" Type="http://schemas.openxmlformats.org/officeDocument/2006/relationships/tags" Target="../tags/tag7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8.xml"/><Relationship Id="rId1" Type="http://schemas.openxmlformats.org/officeDocument/2006/relationships/tags" Target="../tags/tag7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8.xml"/><Relationship Id="rId1" Type="http://schemas.openxmlformats.org/officeDocument/2006/relationships/image" Target="../media/image17.emf"/></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8.xml"/><Relationship Id="rId1" Type="http://schemas.openxmlformats.org/officeDocument/2006/relationships/tags" Target="../tags/tag74.xml"/></Relationships>
</file>

<file path=ppt/slides/_rels/slide3.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0" Type="http://schemas.openxmlformats.org/officeDocument/2006/relationships/slideLayout" Target="../slideLayouts/slideLayout4.xml"/><Relationship Id="rId2" Type="http://schemas.openxmlformats.org/officeDocument/2006/relationships/tags" Target="../tags/tag5.xml"/><Relationship Id="rId19" Type="http://schemas.openxmlformats.org/officeDocument/2006/relationships/tags" Target="../tags/tag22.xml"/><Relationship Id="rId18" Type="http://schemas.openxmlformats.org/officeDocument/2006/relationships/tags" Target="../tags/tag21.xml"/><Relationship Id="rId17" Type="http://schemas.openxmlformats.org/officeDocument/2006/relationships/tags" Target="../tags/tag20.xml"/><Relationship Id="rId16" Type="http://schemas.openxmlformats.org/officeDocument/2006/relationships/tags" Target="../tags/tag19.xml"/><Relationship Id="rId15" Type="http://schemas.openxmlformats.org/officeDocument/2006/relationships/tags" Target="../tags/tag18.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tags" Target="../tags/tag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8.xml"/><Relationship Id="rId1" Type="http://schemas.openxmlformats.org/officeDocument/2006/relationships/tags" Target="../tags/tag75.xml"/></Relationships>
</file>

<file path=ppt/slides/_rels/slide31.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19.xml"/><Relationship Id="rId6" Type="http://schemas.openxmlformats.org/officeDocument/2006/relationships/image" Target="../media/image18.png"/><Relationship Id="rId5" Type="http://schemas.openxmlformats.org/officeDocument/2006/relationships/tags" Target="../tags/tag79.xml"/><Relationship Id="rId4" Type="http://schemas.openxmlformats.org/officeDocument/2006/relationships/image" Target="../media/image11.png"/><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20.xml"/><Relationship Id="rId2" Type="http://schemas.openxmlformats.org/officeDocument/2006/relationships/image" Target="../media/image19.png"/><Relationship Id="rId1" Type="http://schemas.openxmlformats.org/officeDocument/2006/relationships/tags" Target="../tags/tag80.xml"/></Relationships>
</file>

<file path=ppt/slides/_rels/slide33.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21.xml"/><Relationship Id="rId4" Type="http://schemas.openxmlformats.org/officeDocument/2006/relationships/image" Target="../media/image21.jpeg"/><Relationship Id="rId3" Type="http://schemas.openxmlformats.org/officeDocument/2006/relationships/image" Target="../media/image20.png"/><Relationship Id="rId2" Type="http://schemas.openxmlformats.org/officeDocument/2006/relationships/tags" Target="../tags/tag82.xml"/><Relationship Id="rId1" Type="http://schemas.openxmlformats.org/officeDocument/2006/relationships/tags" Target="../tags/tag81.xml"/></Relationships>
</file>

<file path=ppt/slides/_rels/slide34.xml.rels><?xml version="1.0" encoding="UTF-8" standalone="yes"?>
<Relationships xmlns="http://schemas.openxmlformats.org/package/2006/relationships"><Relationship Id="rId9" Type="http://schemas.openxmlformats.org/officeDocument/2006/relationships/tags" Target="../tags/tag90.xml"/><Relationship Id="rId8" Type="http://schemas.openxmlformats.org/officeDocument/2006/relationships/image" Target="../media/image7.png"/><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1" Type="http://schemas.openxmlformats.org/officeDocument/2006/relationships/notesSlide" Target="../notesSlides/notesSlide22.xml"/><Relationship Id="rId10" Type="http://schemas.openxmlformats.org/officeDocument/2006/relationships/slideLayout" Target="../slideLayouts/slideLayout22.xml"/><Relationship Id="rId1" Type="http://schemas.openxmlformats.org/officeDocument/2006/relationships/tags" Target="../tags/tag83.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4.xml"/><Relationship Id="rId3" Type="http://schemas.openxmlformats.org/officeDocument/2006/relationships/tags" Target="../tags/tag92.xml"/><Relationship Id="rId2" Type="http://schemas.openxmlformats.org/officeDocument/2006/relationships/image" Target="../media/image22.png"/><Relationship Id="rId1" Type="http://schemas.openxmlformats.org/officeDocument/2006/relationships/tags" Target="../tags/tag91.xml"/></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24.xml"/><Relationship Id="rId2" Type="http://schemas.openxmlformats.org/officeDocument/2006/relationships/image" Target="../media/image23.png"/><Relationship Id="rId1" Type="http://schemas.openxmlformats.org/officeDocument/2006/relationships/tags" Target="../tags/tag93.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24.xml"/><Relationship Id="rId3" Type="http://schemas.openxmlformats.org/officeDocument/2006/relationships/tags" Target="../tags/tag95.xml"/><Relationship Id="rId2" Type="http://schemas.openxmlformats.org/officeDocument/2006/relationships/image" Target="../media/image24.png"/><Relationship Id="rId1" Type="http://schemas.openxmlformats.org/officeDocument/2006/relationships/tags" Target="../tags/tag94.xml"/></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24.xml"/><Relationship Id="rId3" Type="http://schemas.openxmlformats.org/officeDocument/2006/relationships/tags" Target="../tags/tag97.xml"/><Relationship Id="rId2" Type="http://schemas.openxmlformats.org/officeDocument/2006/relationships/image" Target="../media/image24.png"/><Relationship Id="rId1" Type="http://schemas.openxmlformats.org/officeDocument/2006/relationships/tags" Target="../tags/tag96.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24.xml"/><Relationship Id="rId3" Type="http://schemas.openxmlformats.org/officeDocument/2006/relationships/tags" Target="../tags/tag99.xml"/><Relationship Id="rId2" Type="http://schemas.openxmlformats.org/officeDocument/2006/relationships/image" Target="../media/image24.png"/><Relationship Id="rId1" Type="http://schemas.openxmlformats.org/officeDocument/2006/relationships/tags" Target="../tags/tag98.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6.xml"/><Relationship Id="rId2" Type="http://schemas.openxmlformats.org/officeDocument/2006/relationships/image" Target="../media/image6.jpeg"/><Relationship Id="rId1" Type="http://schemas.openxmlformats.org/officeDocument/2006/relationships/image" Target="../media/image2.jpeg"/></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4.xml"/><Relationship Id="rId3" Type="http://schemas.openxmlformats.org/officeDocument/2006/relationships/image" Target="../media/image25.png"/><Relationship Id="rId2" Type="http://schemas.openxmlformats.org/officeDocument/2006/relationships/tags" Target="../tags/tag101.xml"/><Relationship Id="rId1" Type="http://schemas.openxmlformats.org/officeDocument/2006/relationships/tags" Target="../tags/tag100.xml"/></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4.xml"/><Relationship Id="rId3" Type="http://schemas.openxmlformats.org/officeDocument/2006/relationships/image" Target="../media/image25.png"/><Relationship Id="rId2" Type="http://schemas.openxmlformats.org/officeDocument/2006/relationships/tags" Target="../tags/tag103.xml"/><Relationship Id="rId1" Type="http://schemas.openxmlformats.org/officeDocument/2006/relationships/tags" Target="../tags/tag102.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24.xml"/><Relationship Id="rId3" Type="http://schemas.openxmlformats.org/officeDocument/2006/relationships/image" Target="../media/image26.png"/><Relationship Id="rId2" Type="http://schemas.openxmlformats.org/officeDocument/2006/relationships/tags" Target="../tags/tag105.xml"/><Relationship Id="rId1" Type="http://schemas.openxmlformats.org/officeDocument/2006/relationships/tags" Target="../tags/tag104.xml"/></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24.xml"/><Relationship Id="rId3" Type="http://schemas.openxmlformats.org/officeDocument/2006/relationships/image" Target="../media/image26.png"/><Relationship Id="rId2" Type="http://schemas.openxmlformats.org/officeDocument/2006/relationships/tags" Target="../tags/tag107.xml"/><Relationship Id="rId1" Type="http://schemas.openxmlformats.org/officeDocument/2006/relationships/tags" Target="../tags/tag106.xml"/></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24.xml"/><Relationship Id="rId3" Type="http://schemas.openxmlformats.org/officeDocument/2006/relationships/image" Target="../media/image27.png"/><Relationship Id="rId2" Type="http://schemas.openxmlformats.org/officeDocument/2006/relationships/tags" Target="../tags/tag109.xml"/><Relationship Id="rId1" Type="http://schemas.openxmlformats.org/officeDocument/2006/relationships/tags" Target="../tags/tag108.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24.xml"/><Relationship Id="rId3" Type="http://schemas.openxmlformats.org/officeDocument/2006/relationships/image" Target="../media/image27.png"/><Relationship Id="rId2" Type="http://schemas.openxmlformats.org/officeDocument/2006/relationships/tags" Target="../tags/tag111.xml"/><Relationship Id="rId1" Type="http://schemas.openxmlformats.org/officeDocument/2006/relationships/tags" Target="../tags/tag110.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4.xml"/><Relationship Id="rId1" Type="http://schemas.openxmlformats.org/officeDocument/2006/relationships/image" Target="../media/image28.emf"/></Relationships>
</file>

<file path=ppt/slides/_rels/slide47.xml.rels><?xml version="1.0" encoding="UTF-8" standalone="yes"?>
<Relationships xmlns="http://schemas.openxmlformats.org/package/2006/relationships"><Relationship Id="rId8" Type="http://schemas.openxmlformats.org/officeDocument/2006/relationships/notesSlide" Target="../notesSlides/notesSlide35.xml"/><Relationship Id="rId7" Type="http://schemas.openxmlformats.org/officeDocument/2006/relationships/slideLayout" Target="../slideLayouts/slideLayout25.xml"/><Relationship Id="rId6" Type="http://schemas.openxmlformats.org/officeDocument/2006/relationships/image" Target="../media/image29.png"/><Relationship Id="rId5" Type="http://schemas.openxmlformats.org/officeDocument/2006/relationships/tags" Target="../tags/tag115.xml"/><Relationship Id="rId4" Type="http://schemas.openxmlformats.org/officeDocument/2006/relationships/image" Target="../media/image11.png"/><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6.xml"/><Relationship Id="rId3" Type="http://schemas.openxmlformats.org/officeDocument/2006/relationships/image" Target="../media/image30.png"/><Relationship Id="rId2" Type="http://schemas.openxmlformats.org/officeDocument/2006/relationships/tags" Target="../tags/tag117.xml"/><Relationship Id="rId1" Type="http://schemas.openxmlformats.org/officeDocument/2006/relationships/tags" Target="../tags/tag116.xml"/></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27.xml"/><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tags" Target="../tags/tag118.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0.xml"/><Relationship Id="rId2" Type="http://schemas.openxmlformats.org/officeDocument/2006/relationships/image" Target="../media/image8.svg"/><Relationship Id="rId1" Type="http://schemas.openxmlformats.org/officeDocument/2006/relationships/image" Target="../media/image7.png"/></Relationships>
</file>

<file path=ppt/slides/_rels/slide50.xml.rels><?xml version="1.0" encoding="UTF-8" standalone="yes"?>
<Relationships xmlns="http://schemas.openxmlformats.org/package/2006/relationships"><Relationship Id="rId9" Type="http://schemas.openxmlformats.org/officeDocument/2006/relationships/tags" Target="../tags/tag126.xml"/><Relationship Id="rId8" Type="http://schemas.openxmlformats.org/officeDocument/2006/relationships/image" Target="../media/image7.png"/><Relationship Id="rId7" Type="http://schemas.openxmlformats.org/officeDocument/2006/relationships/tags" Target="../tags/tag125.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tags" Target="../tags/tag122.xml"/><Relationship Id="rId3" Type="http://schemas.openxmlformats.org/officeDocument/2006/relationships/tags" Target="../tags/tag121.xml"/><Relationship Id="rId2" Type="http://schemas.openxmlformats.org/officeDocument/2006/relationships/tags" Target="../tags/tag120.xml"/><Relationship Id="rId11" Type="http://schemas.openxmlformats.org/officeDocument/2006/relationships/notesSlide" Target="../notesSlides/notesSlide38.xml"/><Relationship Id="rId10" Type="http://schemas.openxmlformats.org/officeDocument/2006/relationships/slideLayout" Target="../slideLayouts/slideLayout28.xml"/><Relationship Id="rId1" Type="http://schemas.openxmlformats.org/officeDocument/2006/relationships/tags" Target="../tags/tag119.xml"/></Relationships>
</file>

<file path=ppt/slides/_rels/slide51.xml.rels><?xml version="1.0" encoding="UTF-8" standalone="yes"?>
<Relationships xmlns="http://schemas.openxmlformats.org/package/2006/relationships"><Relationship Id="rId6" Type="http://schemas.openxmlformats.org/officeDocument/2006/relationships/notesSlide" Target="../notesSlides/notesSlide39.xml"/><Relationship Id="rId5" Type="http://schemas.openxmlformats.org/officeDocument/2006/relationships/slideLayout" Target="../slideLayouts/slideLayout30.xml"/><Relationship Id="rId4" Type="http://schemas.openxmlformats.org/officeDocument/2006/relationships/image" Target="../media/image33.png"/><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s>
</file>

<file path=ppt/slides/_rels/slide52.xml.rels><?xml version="1.0" encoding="UTF-8" standalone="yes"?>
<Relationships xmlns="http://schemas.openxmlformats.org/package/2006/relationships"><Relationship Id="rId6" Type="http://schemas.openxmlformats.org/officeDocument/2006/relationships/notesSlide" Target="../notesSlides/notesSlide40.xml"/><Relationship Id="rId5" Type="http://schemas.openxmlformats.org/officeDocument/2006/relationships/slideLayout" Target="../slideLayouts/slideLayout30.xml"/><Relationship Id="rId4" Type="http://schemas.openxmlformats.org/officeDocument/2006/relationships/image" Target="../media/image34.png"/><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30.xml"/><Relationship Id="rId2" Type="http://schemas.openxmlformats.org/officeDocument/2006/relationships/tags" Target="../tags/tag134.xml"/><Relationship Id="rId1" Type="http://schemas.openxmlformats.org/officeDocument/2006/relationships/tags" Target="../tags/tag133.xml"/></Relationships>
</file>

<file path=ppt/slides/_rels/slide54.xml.rels><?xml version="1.0" encoding="UTF-8" standalone="yes"?>
<Relationships xmlns="http://schemas.openxmlformats.org/package/2006/relationships"><Relationship Id="rId7" Type="http://schemas.openxmlformats.org/officeDocument/2006/relationships/notesSlide" Target="../notesSlides/notesSlide42.xml"/><Relationship Id="rId6" Type="http://schemas.openxmlformats.org/officeDocument/2006/relationships/slideLayout" Target="../slideLayouts/slideLayout31.xml"/><Relationship Id="rId5" Type="http://schemas.openxmlformats.org/officeDocument/2006/relationships/tags" Target="../tags/tag138.xml"/><Relationship Id="rId4" Type="http://schemas.openxmlformats.org/officeDocument/2006/relationships/image" Target="../media/image11.png"/><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tags" Target="../tags/tag135.xml"/></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32.xml"/><Relationship Id="rId2" Type="http://schemas.openxmlformats.org/officeDocument/2006/relationships/image" Target="../media/image35.png"/><Relationship Id="rId1" Type="http://schemas.openxmlformats.org/officeDocument/2006/relationships/tags" Target="../tags/tag139.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9.png"/><Relationship Id="rId1" Type="http://schemas.openxmlformats.org/officeDocument/2006/relationships/tags" Target="../tags/tag2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5.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89969"/>
            <a:ext cx="12192000" cy="2458106"/>
          </a:xfrm>
          <a:prstGeom prst="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6"/>
          <p:cNvSpPr>
            <a:spLocks noGrp="1"/>
          </p:cNvSpPr>
          <p:nvPr>
            <p:ph type="title"/>
          </p:nvPr>
        </p:nvSpPr>
        <p:spPr>
          <a:xfrm>
            <a:off x="299197" y="1538119"/>
            <a:ext cx="11540377" cy="1761806"/>
          </a:xfrm>
        </p:spPr>
        <p:txBody>
          <a:bodyPr rtlCol="0">
            <a:noAutofit/>
          </a:bodyPr>
          <a:lstStyle>
            <a:defPPr>
              <a:defRPr lang="zh-CN"/>
            </a:defPPr>
          </a:lstStyle>
          <a:p>
            <a:pPr algn="l" rtl="0"/>
            <a:r>
              <a:rPr lang="zh-CN" altLang="en-US" dirty="0">
                <a:solidFill>
                  <a:schemeClr val="bg1"/>
                </a:solidFill>
                <a:latin typeface="华文隶书" panose="02010800040101010101" pitchFamily="2" charset="-122"/>
                <a:ea typeface="华文隶书" panose="02010800040101010101" pitchFamily="2" charset="-122"/>
              </a:rPr>
              <a:t>工作任务六：</a:t>
            </a:r>
            <a:br>
              <a:rPr lang="zh-CN" altLang="en-US" dirty="0">
                <a:solidFill>
                  <a:schemeClr val="bg1"/>
                </a:solidFill>
                <a:latin typeface="华文隶书" panose="02010800040101010101" pitchFamily="2" charset="-122"/>
                <a:ea typeface="华文隶书" panose="02010800040101010101" pitchFamily="2" charset="-122"/>
              </a:rPr>
            </a:br>
            <a:r>
              <a:rPr lang="en-US" altLang="zh-CN" dirty="0">
                <a:solidFill>
                  <a:schemeClr val="bg1"/>
                </a:solidFill>
                <a:latin typeface="华文隶书" panose="02010800040101010101" pitchFamily="2" charset="-122"/>
                <a:ea typeface="华文隶书" panose="02010800040101010101" pitchFamily="2" charset="-122"/>
              </a:rPr>
              <a:t>             </a:t>
            </a:r>
            <a:r>
              <a:rPr lang="zh-CN" altLang="en-US" dirty="0">
                <a:solidFill>
                  <a:schemeClr val="bg1"/>
                </a:solidFill>
                <a:latin typeface="华文隶书" panose="02010800040101010101" pitchFamily="2" charset="-122"/>
                <a:ea typeface="华文隶书" panose="02010800040101010101" pitchFamily="2" charset="-122"/>
              </a:rPr>
              <a:t>典型液压与气压系统分析</a:t>
            </a:r>
            <a:br>
              <a:rPr lang="en-US" altLang="zh-CN" dirty="0">
                <a:solidFill>
                  <a:schemeClr val="bg1"/>
                </a:solidFill>
                <a:latin typeface="华文隶书" panose="02010800040101010101" pitchFamily="2" charset="-122"/>
                <a:ea typeface="华文隶书" panose="02010800040101010101" pitchFamily="2" charset="-122"/>
              </a:rPr>
            </a:br>
            <a:r>
              <a:rPr lang="en-US" altLang="zh-CN" dirty="0">
                <a:solidFill>
                  <a:schemeClr val="bg1"/>
                </a:solidFill>
                <a:latin typeface="华文隶书" panose="02010800040101010101" pitchFamily="2" charset="-122"/>
                <a:ea typeface="华文隶书" panose="02010800040101010101" pitchFamily="2" charset="-122"/>
              </a:rPr>
              <a:t>     </a:t>
            </a:r>
            <a:r>
              <a:rPr lang="zh-CN" altLang="en-US" dirty="0">
                <a:solidFill>
                  <a:schemeClr val="bg1"/>
                </a:solidFill>
                <a:latin typeface="华文隶书" panose="02010800040101010101" pitchFamily="2" charset="-122"/>
                <a:ea typeface="华文隶书" panose="02010800040101010101" pitchFamily="2" charset="-122"/>
              </a:rPr>
              <a:t>  </a:t>
            </a:r>
            <a:endParaRPr lang="zh-CN" dirty="0">
              <a:solidFill>
                <a:schemeClr val="bg1"/>
              </a:solidFill>
              <a:latin typeface="华文隶书" panose="02010800040101010101" pitchFamily="2" charset="-122"/>
              <a:ea typeface="华文隶书" panose="02010800040101010101" pitchFamily="2" charset="-122"/>
            </a:endParaRPr>
          </a:p>
        </p:txBody>
      </p:sp>
      <p:sp>
        <p:nvSpPr>
          <p:cNvPr id="4" name="菱形 3"/>
          <p:cNvSpPr/>
          <p:nvPr/>
        </p:nvSpPr>
        <p:spPr>
          <a:xfrm>
            <a:off x="6112293" y="3428998"/>
            <a:ext cx="2843177" cy="2858680"/>
          </a:xfrm>
          <a:prstGeom prst="diamond">
            <a:avLst/>
          </a:prstGeom>
          <a:blipFill dpi="0" rotWithShape="1">
            <a:blip r:embed="rId1">
              <a:extLst>
                <a:ext uri="{28A0092B-C50C-407E-A947-70E740481C1C}">
                  <a14:useLocalDpi xmlns:a14="http://schemas.microsoft.com/office/drawing/2010/main" val="0"/>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p:cNvSpPr/>
          <p:nvPr/>
        </p:nvSpPr>
        <p:spPr>
          <a:xfrm>
            <a:off x="0" y="3428998"/>
            <a:ext cx="2676525" cy="2600325"/>
          </a:xfrm>
          <a:prstGeom prst="diamond">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菱形 7"/>
          <p:cNvSpPr/>
          <p:nvPr/>
        </p:nvSpPr>
        <p:spPr>
          <a:xfrm>
            <a:off x="2895691" y="3801387"/>
            <a:ext cx="2997436" cy="2931329"/>
          </a:xfrm>
          <a:prstGeom prst="diamond">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菱形 8"/>
          <p:cNvSpPr/>
          <p:nvPr/>
        </p:nvSpPr>
        <p:spPr>
          <a:xfrm>
            <a:off x="9174636" y="3801387"/>
            <a:ext cx="2997436" cy="2765828"/>
          </a:xfrm>
          <a:prstGeom prst="diamond">
            <a:avLst/>
          </a:prstGeom>
          <a:blipFill dpi="0" rotWithShape="1">
            <a:blip r:embed="rId4">
              <a:extLst>
                <a:ext uri="{28A0092B-C50C-407E-A947-70E740481C1C}">
                  <a14:useLocalDpi xmlns:a14="http://schemas.microsoft.com/office/drawing/2010/main" val="0"/>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p:cNvSpPr txBox="1"/>
          <p:nvPr>
            <p:custDataLst>
              <p:tags r:id="rId1"/>
            </p:custDataLst>
          </p:nvPr>
        </p:nvSpPr>
        <p:spPr>
          <a:xfrm>
            <a:off x="1873885" y="1689100"/>
            <a:ext cx="9463405" cy="4009390"/>
          </a:xfrm>
          <a:prstGeom prst="rect">
            <a:avLst/>
          </a:prstGeom>
        </p:spPr>
        <p:txBody>
          <a:bodyPr vert="horz" wrap="square" lIns="0" tIns="57150" rIns="0" bIns="0" rtlCol="0">
            <a:spAutoFit/>
          </a:bodyPr>
          <a:p>
            <a:pPr marL="374650" indent="-361950" fontAlgn="auto">
              <a:lnSpc>
                <a:spcPct val="150000"/>
              </a:lnSpc>
              <a:spcBef>
                <a:spcPts val="450"/>
              </a:spcBef>
              <a:buClr>
                <a:srgbClr val="7EA5B9"/>
              </a:buClr>
              <a:buSzPct val="80000"/>
              <a:buChar char="·"/>
              <a:tabLst>
                <a:tab pos="374650" algn="l"/>
              </a:tabLst>
            </a:pPr>
            <a:r>
              <a:rPr sz="3050" spc="-70" dirty="0">
                <a:solidFill>
                  <a:srgbClr val="0000FF"/>
                </a:solidFill>
                <a:latin typeface="Times New Roman" panose="02020603050405020304" pitchFamily="18" charset="0"/>
                <a:cs typeface="Times New Roman" panose="02020603050405020304" pitchFamily="18" charset="0"/>
              </a:rPr>
              <a:t>止挡块停留</a:t>
            </a:r>
            <a:endParaRPr sz="3050" spc="-70" dirty="0">
              <a:solidFill>
                <a:srgbClr val="0000FF"/>
              </a:solidFill>
              <a:latin typeface="Times New Roman" panose="02020603050405020304" pitchFamily="18" charset="0"/>
              <a:cs typeface="Times New Roman" panose="02020603050405020304" pitchFamily="18" charset="0"/>
            </a:endParaRPr>
          </a:p>
          <a:p>
            <a:pPr marL="12700" fontAlgn="auto">
              <a:lnSpc>
                <a:spcPct val="150000"/>
              </a:lnSpc>
              <a:spcBef>
                <a:spcPts val="290"/>
              </a:spcBef>
            </a:pPr>
            <a:r>
              <a:rPr lang="en-US" altLang="zh-CN" sz="1350" spc="-50" dirty="0">
                <a:solidFill>
                  <a:srgbClr val="00020C"/>
                </a:solidFill>
                <a:latin typeface="Times New Roman" panose="02020603050405020304" pitchFamily="18" charset="0"/>
                <a:cs typeface="Times New Roman" panose="02020603050405020304" pitchFamily="18" charset="0"/>
              </a:rPr>
              <a:t>                </a:t>
            </a:r>
            <a:r>
              <a:rPr sz="2300" spc="-60" dirty="0">
                <a:solidFill>
                  <a:srgbClr val="00020C"/>
                </a:solidFill>
                <a:latin typeface="Times New Roman" panose="02020603050405020304" pitchFamily="18" charset="0"/>
                <a:cs typeface="Times New Roman" panose="02020603050405020304" pitchFamily="18" charset="0"/>
              </a:rPr>
              <a:t>滑台完成第二次工作进给后，碰到滑台前端止挡块后停止运动。此时液压缸左腔压力升高，当压力升高到压力继电器12的开启压力时，压力继电器动作，向时间继电器发出电信号，由时间继电器延时控制滑台停留时间。这时的油路同第二次工作进给时的油路相同，但实际上，系统内油液已经停止流动，液压泵的流量已经减至很小，仅用于补充泄漏。</a:t>
            </a:r>
            <a:endParaRPr sz="2300" spc="-60" dirty="0">
              <a:solidFill>
                <a:srgbClr val="00020C"/>
              </a:solidFill>
              <a:latin typeface="Times New Roman" panose="02020603050405020304" pitchFamily="18" charset="0"/>
              <a:cs typeface="Times New Roman" panose="02020603050405020304" pitchFamily="18" charset="0"/>
            </a:endParaRPr>
          </a:p>
          <a:p>
            <a:pPr marL="12700" indent="457200" fontAlgn="auto">
              <a:lnSpc>
                <a:spcPct val="150000"/>
              </a:lnSpc>
              <a:spcBef>
                <a:spcPts val="200"/>
              </a:spcBef>
            </a:pPr>
            <a:r>
              <a:rPr sz="2300" spc="-60" dirty="0">
                <a:solidFill>
                  <a:srgbClr val="00020C"/>
                </a:solidFill>
                <a:latin typeface="Times New Roman" panose="02020603050405020304" pitchFamily="18" charset="0"/>
                <a:cs typeface="Times New Roman" panose="02020603050405020304" pitchFamily="18" charset="0"/>
              </a:rPr>
              <a:t>设置止挡块可提高滑台工作进给终点的位置精度及实现压力控制。</a:t>
            </a:r>
            <a:endParaRPr sz="2300"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p:cNvSpPr txBox="1"/>
          <p:nvPr>
            <p:custDataLst>
              <p:tags r:id="rId1"/>
            </p:custDataLst>
          </p:nvPr>
        </p:nvSpPr>
        <p:spPr>
          <a:xfrm>
            <a:off x="1873885" y="1424940"/>
            <a:ext cx="8907780" cy="4458335"/>
          </a:xfrm>
          <a:prstGeom prst="rect">
            <a:avLst/>
          </a:prstGeom>
        </p:spPr>
        <p:txBody>
          <a:bodyPr vert="horz" wrap="square" lIns="0" tIns="57150" rIns="0" bIns="0" rtlCol="0">
            <a:spAutoFit/>
          </a:bodyPr>
          <a:p>
            <a:pPr marL="374650" indent="-361950" fontAlgn="auto">
              <a:lnSpc>
                <a:spcPct val="150000"/>
              </a:lnSpc>
              <a:spcBef>
                <a:spcPts val="450"/>
              </a:spcBef>
              <a:buClr>
                <a:srgbClr val="7EA5B9"/>
              </a:buClr>
              <a:buSzPct val="80000"/>
              <a:buChar char="·"/>
              <a:tabLst>
                <a:tab pos="374650" algn="l"/>
              </a:tabLst>
            </a:pPr>
            <a:r>
              <a:rPr sz="3050" spc="-70" dirty="0">
                <a:solidFill>
                  <a:srgbClr val="0000FF"/>
                </a:solidFill>
                <a:latin typeface="Times New Roman" panose="02020603050405020304" pitchFamily="18" charset="0"/>
                <a:cs typeface="Times New Roman" panose="02020603050405020304" pitchFamily="18" charset="0"/>
              </a:rPr>
              <a:t>快退</a:t>
            </a:r>
            <a:endParaRPr sz="3050" spc="-70" dirty="0">
              <a:solidFill>
                <a:srgbClr val="0000FF"/>
              </a:solidFill>
              <a:latin typeface="Times New Roman" panose="02020603050405020304" pitchFamily="18" charset="0"/>
              <a:cs typeface="Times New Roman" panose="02020603050405020304" pitchFamily="18" charset="0"/>
            </a:endParaRPr>
          </a:p>
          <a:p>
            <a:pPr marL="12700" fontAlgn="auto">
              <a:lnSpc>
                <a:spcPct val="150000"/>
              </a:lnSpc>
              <a:spcBef>
                <a:spcPts val="290"/>
              </a:spcBef>
            </a:pPr>
            <a:r>
              <a:rPr lang="en-US" altLang="zh-CN" sz="2700" spc="75" dirty="0">
                <a:solidFill>
                  <a:srgbClr val="00020C"/>
                </a:solidFill>
                <a:latin typeface="Times New Roman" panose="02020603050405020304" pitchFamily="18" charset="0"/>
                <a:cs typeface="Times New Roman" panose="02020603050405020304" pitchFamily="18" charset="0"/>
              </a:rPr>
              <a:t>    </a:t>
            </a:r>
            <a:r>
              <a:rPr sz="2700" spc="75" dirty="0">
                <a:solidFill>
                  <a:srgbClr val="00020C"/>
                </a:solidFill>
                <a:latin typeface="Times New Roman" panose="02020603050405020304" pitchFamily="18" charset="0"/>
                <a:cs typeface="Times New Roman" panose="02020603050405020304" pitchFamily="18" charset="0"/>
              </a:rPr>
              <a:t>控制油路</a:t>
            </a:r>
            <a:r>
              <a:rPr sz="1350" spc="-50" dirty="0">
                <a:solidFill>
                  <a:srgbClr val="00020C"/>
                </a:solidFill>
                <a:latin typeface="Times New Roman" panose="02020603050405020304" pitchFamily="18" charset="0"/>
                <a:cs typeface="Times New Roman" panose="02020603050405020304" pitchFamily="18" charset="0"/>
              </a:rPr>
              <a:t>：</a:t>
            </a:r>
            <a:endParaRPr sz="1350">
              <a:latin typeface="Times New Roman" panose="02020603050405020304" pitchFamily="18" charset="0"/>
              <a:cs typeface="Times New Roman" panose="02020603050405020304" pitchFamily="18" charset="0"/>
            </a:endParaRPr>
          </a:p>
          <a:p>
            <a:pPr marL="1089025" marR="276225" lvl="1" indent="-209550" fontAlgn="auto">
              <a:lnSpc>
                <a:spcPct val="150000"/>
              </a:lnSpc>
              <a:spcBef>
                <a:spcPts val="1120"/>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进油路：</a:t>
            </a:r>
            <a:r>
              <a:rPr sz="2300" dirty="0">
                <a:solidFill>
                  <a:srgbClr val="00020C"/>
                </a:solidFill>
                <a:latin typeface="Times New Roman" panose="02020603050405020304" pitchFamily="18" charset="0"/>
                <a:cs typeface="Times New Roman" panose="02020603050405020304" pitchFamily="18" charset="0"/>
              </a:rPr>
              <a:t>泵1→阀4(右)→I2→阀3右端（→使阀3换为右位）</a:t>
            </a:r>
            <a:r>
              <a:rPr sz="2300" spc="-60" dirty="0">
                <a:solidFill>
                  <a:srgbClr val="00020C"/>
                </a:solidFill>
                <a:latin typeface="Times New Roman" panose="02020603050405020304" pitchFamily="18" charset="0"/>
                <a:cs typeface="Times New Roman" panose="02020603050405020304" pitchFamily="18" charset="0"/>
              </a:rPr>
              <a:t>回油路：</a:t>
            </a:r>
            <a:r>
              <a:rPr sz="2300" spc="-50" dirty="0">
                <a:solidFill>
                  <a:srgbClr val="00020C"/>
                </a:solidFill>
                <a:latin typeface="Times New Roman" panose="02020603050405020304" pitchFamily="18" charset="0"/>
                <a:cs typeface="Times New Roman" panose="02020603050405020304" pitchFamily="18" charset="0"/>
              </a:rPr>
              <a:t>阀3左端→L1→阀4(右)→油箱（换向时间由L2调节）</a:t>
            </a:r>
            <a:endParaRPr sz="2300" spc="-50" dirty="0">
              <a:solidFill>
                <a:srgbClr val="00020C"/>
              </a:solidFill>
              <a:latin typeface="Times New Roman" panose="02020603050405020304" pitchFamily="18" charset="0"/>
              <a:cs typeface="Times New Roman" panose="02020603050405020304" pitchFamily="18" charset="0"/>
            </a:endParaRPr>
          </a:p>
          <a:p>
            <a:pPr marL="12700" fontAlgn="auto">
              <a:lnSpc>
                <a:spcPct val="150000"/>
              </a:lnSpc>
              <a:spcBef>
                <a:spcPts val="290"/>
              </a:spcBef>
            </a:pPr>
            <a:r>
              <a:rPr lang="en-US" altLang="zh-CN" sz="2700" spc="-75" dirty="0">
                <a:solidFill>
                  <a:srgbClr val="00020C"/>
                </a:solidFill>
                <a:latin typeface="Times New Roman" panose="02020603050405020304" pitchFamily="18" charset="0"/>
                <a:cs typeface="Times New Roman" panose="02020603050405020304" pitchFamily="18" charset="0"/>
              </a:rPr>
              <a:t>     </a:t>
            </a:r>
            <a:r>
              <a:rPr sz="2700" spc="-75" dirty="0">
                <a:solidFill>
                  <a:srgbClr val="00020C"/>
                </a:solidFill>
                <a:latin typeface="Times New Roman" panose="02020603050405020304" pitchFamily="18" charset="0"/>
                <a:cs typeface="Times New Roman" panose="02020603050405020304" pitchFamily="18" charset="0"/>
              </a:rPr>
              <a:t>主油路</a:t>
            </a:r>
            <a:r>
              <a:rPr sz="1350" spc="-50" dirty="0">
                <a:solidFill>
                  <a:srgbClr val="00020C"/>
                </a:solidFill>
                <a:latin typeface="Times New Roman" panose="02020603050405020304" pitchFamily="18" charset="0"/>
                <a:cs typeface="Times New Roman" panose="02020603050405020304" pitchFamily="18" charset="0"/>
              </a:rPr>
              <a:t>：</a:t>
            </a:r>
            <a:endParaRPr sz="1350">
              <a:latin typeface="Times New Roman" panose="02020603050405020304" pitchFamily="18" charset="0"/>
              <a:cs typeface="Times New Roman" panose="02020603050405020304" pitchFamily="18" charset="0"/>
            </a:endParaRPr>
          </a:p>
          <a:p>
            <a:pPr marL="1089025" lvl="1" indent="-209550" fontAlgn="auto">
              <a:lnSpc>
                <a:spcPct val="150000"/>
              </a:lnSpc>
              <a:spcBef>
                <a:spcPts val="685"/>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进油路：</a:t>
            </a:r>
            <a:r>
              <a:rPr sz="2300" spc="-50" dirty="0">
                <a:solidFill>
                  <a:srgbClr val="00020C"/>
                </a:solidFill>
                <a:latin typeface="Times New Roman" panose="02020603050405020304" pitchFamily="18" charset="0"/>
                <a:cs typeface="Times New Roman" panose="02020603050405020304" pitchFamily="18" charset="0"/>
              </a:rPr>
              <a:t>泵1→单向阀2→阀3（右）→缸右腔</a:t>
            </a:r>
            <a:endParaRPr sz="2300" spc="-50" dirty="0">
              <a:solidFill>
                <a:srgbClr val="00020C"/>
              </a:solidFill>
              <a:latin typeface="Times New Roman" panose="02020603050405020304" pitchFamily="18" charset="0"/>
              <a:cs typeface="Times New Roman" panose="02020603050405020304" pitchFamily="18" charset="0"/>
            </a:endParaRPr>
          </a:p>
          <a:p>
            <a:pPr marL="1089025" lvl="1" indent="-209550" fontAlgn="auto">
              <a:lnSpc>
                <a:spcPct val="150000"/>
              </a:lnSpc>
              <a:spcBef>
                <a:spcPts val="165"/>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回油路：</a:t>
            </a:r>
            <a:r>
              <a:rPr sz="2300" spc="-50" dirty="0">
                <a:solidFill>
                  <a:srgbClr val="00020C"/>
                </a:solidFill>
                <a:latin typeface="Times New Roman" panose="02020603050405020304" pitchFamily="18" charset="0"/>
                <a:cs typeface="Times New Roman" panose="02020603050405020304" pitchFamily="18" charset="0"/>
              </a:rPr>
              <a:t>缸左腔→阀13→阀3（右）→油箱</a:t>
            </a:r>
            <a:endParaRPr sz="2300" spc="-5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p:cNvSpPr txBox="1"/>
          <p:nvPr>
            <p:custDataLst>
              <p:tags r:id="rId1"/>
            </p:custDataLst>
          </p:nvPr>
        </p:nvSpPr>
        <p:spPr>
          <a:xfrm>
            <a:off x="1873885" y="1301115"/>
            <a:ext cx="8907780" cy="5089525"/>
          </a:xfrm>
          <a:prstGeom prst="rect">
            <a:avLst/>
          </a:prstGeom>
        </p:spPr>
        <p:txBody>
          <a:bodyPr vert="horz" wrap="square" lIns="0" tIns="57150" rIns="0" bIns="0" rtlCol="0">
            <a:spAutoFit/>
          </a:bodyPr>
          <a:p>
            <a:pPr marL="374650" indent="-361950" fontAlgn="auto">
              <a:lnSpc>
                <a:spcPct val="150000"/>
              </a:lnSpc>
              <a:spcBef>
                <a:spcPts val="450"/>
              </a:spcBef>
              <a:buClr>
                <a:srgbClr val="7EA5B9"/>
              </a:buClr>
              <a:buSzPct val="80000"/>
              <a:buChar char="·"/>
              <a:tabLst>
                <a:tab pos="374650" algn="l"/>
              </a:tabLst>
            </a:pPr>
            <a:r>
              <a:rPr sz="3050" spc="-70" dirty="0">
                <a:solidFill>
                  <a:srgbClr val="0000FF"/>
                </a:solidFill>
                <a:latin typeface="Times New Roman" panose="02020603050405020304" pitchFamily="18" charset="0"/>
                <a:cs typeface="Times New Roman" panose="02020603050405020304" pitchFamily="18" charset="0"/>
              </a:rPr>
              <a:t>原位停止</a:t>
            </a:r>
            <a:endParaRPr sz="3050" spc="-70" dirty="0">
              <a:solidFill>
                <a:srgbClr val="0000FF"/>
              </a:solidFill>
              <a:latin typeface="Times New Roman" panose="02020603050405020304" pitchFamily="18" charset="0"/>
              <a:cs typeface="Times New Roman" panose="02020603050405020304" pitchFamily="18" charset="0"/>
            </a:endParaRPr>
          </a:p>
          <a:p>
            <a:pPr marL="12700" fontAlgn="auto">
              <a:lnSpc>
                <a:spcPct val="150000"/>
              </a:lnSpc>
              <a:spcBef>
                <a:spcPts val="290"/>
              </a:spcBef>
            </a:pPr>
            <a:r>
              <a:rPr lang="en-US" altLang="zh-CN" sz="2700" spc="75" dirty="0">
                <a:solidFill>
                  <a:srgbClr val="00020C"/>
                </a:solidFill>
                <a:latin typeface="Times New Roman" panose="02020603050405020304" pitchFamily="18" charset="0"/>
                <a:cs typeface="Times New Roman" panose="02020603050405020304" pitchFamily="18" charset="0"/>
              </a:rPr>
              <a:t>    </a:t>
            </a:r>
            <a:r>
              <a:rPr sz="2700" spc="75" dirty="0">
                <a:solidFill>
                  <a:srgbClr val="00020C"/>
                </a:solidFill>
                <a:latin typeface="Times New Roman" panose="02020603050405020304" pitchFamily="18" charset="0"/>
                <a:cs typeface="Times New Roman" panose="02020603050405020304" pitchFamily="18" charset="0"/>
              </a:rPr>
              <a:t>控制油路</a:t>
            </a:r>
            <a:r>
              <a:rPr sz="1350" spc="-50" dirty="0">
                <a:solidFill>
                  <a:srgbClr val="00020C"/>
                </a:solidFill>
                <a:latin typeface="Times New Roman" panose="02020603050405020304" pitchFamily="18" charset="0"/>
                <a:cs typeface="Times New Roman" panose="02020603050405020304" pitchFamily="18" charset="0"/>
              </a:rPr>
              <a:t>：</a:t>
            </a:r>
            <a:endParaRPr sz="1350">
              <a:latin typeface="Times New Roman" panose="02020603050405020304" pitchFamily="18" charset="0"/>
              <a:cs typeface="Times New Roman" panose="02020603050405020304" pitchFamily="18" charset="0"/>
            </a:endParaRPr>
          </a:p>
          <a:p>
            <a:pPr marL="1089025" marR="276225" lvl="1" indent="-209550" fontAlgn="auto">
              <a:lnSpc>
                <a:spcPct val="100000"/>
              </a:lnSpc>
              <a:spcBef>
                <a:spcPts val="1120"/>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进油路：进油路截止</a:t>
            </a:r>
            <a:endParaRPr sz="2300" spc="-60" dirty="0">
              <a:solidFill>
                <a:srgbClr val="00020C"/>
              </a:solidFill>
              <a:latin typeface="Times New Roman" panose="02020603050405020304" pitchFamily="18" charset="0"/>
              <a:cs typeface="Times New Roman" panose="02020603050405020304" pitchFamily="18" charset="0"/>
            </a:endParaRPr>
          </a:p>
          <a:p>
            <a:pPr marL="1089025" marR="276225" lvl="1" indent="-209550" fontAlgn="auto">
              <a:lnSpc>
                <a:spcPct val="100000"/>
              </a:lnSpc>
              <a:spcBef>
                <a:spcPts val="1120"/>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回油路：</a:t>
            </a:r>
            <a:r>
              <a:rPr sz="2300" spc="-50" dirty="0">
                <a:solidFill>
                  <a:srgbClr val="00020C"/>
                </a:solidFill>
                <a:latin typeface="Times New Roman" panose="02020603050405020304" pitchFamily="18" charset="0"/>
                <a:cs typeface="Times New Roman" panose="02020603050405020304" pitchFamily="18" charset="0"/>
              </a:rPr>
              <a:t>阀3左端→L1→阀4（中）→油箱</a:t>
            </a:r>
            <a:endParaRPr sz="2300" spc="-50" dirty="0">
              <a:solidFill>
                <a:srgbClr val="00020C"/>
              </a:solidFill>
              <a:latin typeface="Times New Roman" panose="02020603050405020304" pitchFamily="18" charset="0"/>
              <a:cs typeface="Times New Roman" panose="02020603050405020304" pitchFamily="18" charset="0"/>
            </a:endParaRPr>
          </a:p>
          <a:p>
            <a:pPr marL="879475" marR="276225" lvl="1" indent="0" fontAlgn="auto">
              <a:lnSpc>
                <a:spcPct val="100000"/>
              </a:lnSpc>
              <a:spcBef>
                <a:spcPts val="1120"/>
              </a:spcBef>
              <a:buNone/>
              <a:tabLst>
                <a:tab pos="1089025" algn="l"/>
              </a:tabLst>
            </a:pPr>
            <a:r>
              <a:rPr lang="en-US" altLang="zh-CN" sz="2300" spc="-50" dirty="0">
                <a:solidFill>
                  <a:srgbClr val="00020C"/>
                </a:solidFill>
                <a:latin typeface="Times New Roman" panose="02020603050405020304" pitchFamily="18" charset="0"/>
                <a:cs typeface="Times New Roman" panose="02020603050405020304" pitchFamily="18" charset="0"/>
              </a:rPr>
              <a:t>                    阀3右端→L2→阀4（中）→油箱</a:t>
            </a:r>
            <a:endParaRPr lang="en-US" altLang="zh-CN" sz="2300" spc="-50" dirty="0">
              <a:solidFill>
                <a:srgbClr val="00020C"/>
              </a:solidFill>
              <a:latin typeface="Times New Roman" panose="02020603050405020304" pitchFamily="18" charset="0"/>
              <a:cs typeface="Times New Roman" panose="02020603050405020304" pitchFamily="18" charset="0"/>
            </a:endParaRPr>
          </a:p>
          <a:p>
            <a:pPr marL="12700" fontAlgn="auto">
              <a:lnSpc>
                <a:spcPct val="100000"/>
              </a:lnSpc>
              <a:spcBef>
                <a:spcPts val="290"/>
              </a:spcBef>
            </a:pPr>
            <a:r>
              <a:rPr lang="en-US" altLang="zh-CN" sz="2700" spc="-75" dirty="0">
                <a:solidFill>
                  <a:srgbClr val="00020C"/>
                </a:solidFill>
                <a:latin typeface="Times New Roman" panose="02020603050405020304" pitchFamily="18" charset="0"/>
                <a:cs typeface="Times New Roman" panose="02020603050405020304" pitchFamily="18" charset="0"/>
              </a:rPr>
              <a:t>     </a:t>
            </a:r>
            <a:r>
              <a:rPr sz="2700" spc="-75" dirty="0">
                <a:solidFill>
                  <a:srgbClr val="00020C"/>
                </a:solidFill>
                <a:latin typeface="Times New Roman" panose="02020603050405020304" pitchFamily="18" charset="0"/>
                <a:cs typeface="Times New Roman" panose="02020603050405020304" pitchFamily="18" charset="0"/>
              </a:rPr>
              <a:t>主油路</a:t>
            </a:r>
            <a:r>
              <a:rPr sz="1350" spc="-50" dirty="0">
                <a:solidFill>
                  <a:srgbClr val="00020C"/>
                </a:solidFill>
                <a:latin typeface="Times New Roman" panose="02020603050405020304" pitchFamily="18" charset="0"/>
                <a:cs typeface="Times New Roman" panose="02020603050405020304" pitchFamily="18" charset="0"/>
              </a:rPr>
              <a:t>：</a:t>
            </a:r>
            <a:endParaRPr sz="1350">
              <a:latin typeface="Times New Roman" panose="02020603050405020304" pitchFamily="18" charset="0"/>
              <a:cs typeface="Times New Roman" panose="02020603050405020304" pitchFamily="18" charset="0"/>
            </a:endParaRPr>
          </a:p>
          <a:p>
            <a:pPr marL="1089025" lvl="1" indent="-209550" defTabSz="914400" fontAlgn="auto">
              <a:lnSpc>
                <a:spcPct val="150000"/>
              </a:lnSpc>
              <a:spcBef>
                <a:spcPts val="685"/>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进油路：</a:t>
            </a:r>
            <a:r>
              <a:rPr sz="2300" spc="-50" dirty="0">
                <a:solidFill>
                  <a:srgbClr val="00020C"/>
                </a:solidFill>
                <a:latin typeface="Times New Roman" panose="02020603050405020304" pitchFamily="18" charset="0"/>
                <a:cs typeface="Times New Roman" panose="02020603050405020304" pitchFamily="18" charset="0"/>
              </a:rPr>
              <a:t>泵1→单向阀2→液动换向阀3（中）→油箱</a:t>
            </a:r>
            <a:endParaRPr sz="2300" spc="-50" dirty="0">
              <a:solidFill>
                <a:srgbClr val="00020C"/>
              </a:solidFill>
              <a:latin typeface="Times New Roman" panose="02020603050405020304" pitchFamily="18" charset="0"/>
              <a:cs typeface="Times New Roman" panose="02020603050405020304" pitchFamily="18" charset="0"/>
            </a:endParaRPr>
          </a:p>
          <a:p>
            <a:pPr marL="1089025" lvl="1" indent="-209550" defTabSz="914400" fontAlgn="auto">
              <a:lnSpc>
                <a:spcPct val="150000"/>
              </a:lnSpc>
              <a:spcBef>
                <a:spcPts val="165"/>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回油路：</a:t>
            </a:r>
            <a:r>
              <a:rPr sz="2300" spc="-50" dirty="0">
                <a:solidFill>
                  <a:srgbClr val="00020C"/>
                </a:solidFill>
                <a:latin typeface="Times New Roman" panose="02020603050405020304" pitchFamily="18" charset="0"/>
                <a:cs typeface="Times New Roman" panose="02020603050405020304" pitchFamily="18" charset="0"/>
              </a:rPr>
              <a:t>液压缸左腔→阀13</a:t>
            </a:r>
            <a:r>
              <a:rPr lang="en-US" altLang="zh-CN" sz="2300" spc="-50" dirty="0">
                <a:solidFill>
                  <a:srgbClr val="00020C"/>
                </a:solidFill>
                <a:latin typeface="Times New Roman" panose="02020603050405020304" pitchFamily="18" charset="0"/>
                <a:cs typeface="Times New Roman" panose="02020603050405020304" pitchFamily="18" charset="0"/>
              </a:rPr>
              <a:t>/液压缸右腔</a:t>
            </a:r>
            <a:r>
              <a:rPr sz="2300" spc="-50" dirty="0">
                <a:solidFill>
                  <a:srgbClr val="00020C"/>
                </a:solidFill>
                <a:latin typeface="Times New Roman" panose="02020603050405020304" pitchFamily="18" charset="0"/>
                <a:cs typeface="Times New Roman" panose="02020603050405020304" pitchFamily="18" charset="0"/>
                <a:sym typeface="+mn-ea"/>
              </a:rPr>
              <a:t>→</a:t>
            </a:r>
            <a:r>
              <a:rPr sz="2300" spc="-50" dirty="0">
                <a:solidFill>
                  <a:srgbClr val="00020C"/>
                </a:solidFill>
                <a:latin typeface="Times New Roman" panose="02020603050405020304" pitchFamily="18" charset="0"/>
                <a:cs typeface="Times New Roman" panose="02020603050405020304" pitchFamily="18" charset="0"/>
              </a:rPr>
              <a:t>阀3中位堵塞、液压</a:t>
            </a:r>
            <a:r>
              <a:rPr lang="en-US" altLang="zh-CN" sz="2300" spc="-50" dirty="0">
                <a:solidFill>
                  <a:srgbClr val="00020C"/>
                </a:solidFill>
                <a:latin typeface="Times New Roman" panose="02020603050405020304" pitchFamily="18" charset="0"/>
                <a:cs typeface="Times New Roman" panose="02020603050405020304" pitchFamily="18" charset="0"/>
              </a:rPr>
              <a:t> </a:t>
            </a:r>
            <a:endParaRPr lang="en-US" altLang="zh-CN" sz="2300" spc="-50" dirty="0">
              <a:solidFill>
                <a:srgbClr val="00020C"/>
              </a:solidFill>
              <a:latin typeface="Times New Roman" panose="02020603050405020304" pitchFamily="18" charset="0"/>
              <a:cs typeface="Times New Roman" panose="02020603050405020304" pitchFamily="18" charset="0"/>
            </a:endParaRPr>
          </a:p>
          <a:p>
            <a:pPr marL="879475" lvl="1" indent="0" defTabSz="914400" fontAlgn="auto">
              <a:lnSpc>
                <a:spcPct val="150000"/>
              </a:lnSpc>
              <a:spcBef>
                <a:spcPts val="165"/>
              </a:spcBef>
              <a:buNone/>
              <a:tabLst>
                <a:tab pos="1089025" algn="l"/>
              </a:tabLst>
            </a:pPr>
            <a:r>
              <a:rPr lang="en-US" altLang="zh-CN" sz="2300" spc="-50" dirty="0">
                <a:solidFill>
                  <a:srgbClr val="00020C"/>
                </a:solidFill>
                <a:latin typeface="Times New Roman" panose="02020603050405020304" pitchFamily="18" charset="0"/>
                <a:cs typeface="Times New Roman" panose="02020603050405020304" pitchFamily="18" charset="0"/>
              </a:rPr>
              <a:t>                    </a:t>
            </a:r>
            <a:r>
              <a:rPr sz="2300" spc="-50" dirty="0">
                <a:solidFill>
                  <a:srgbClr val="00020C"/>
                </a:solidFill>
                <a:latin typeface="Times New Roman" panose="02020603050405020304" pitchFamily="18" charset="0"/>
                <a:cs typeface="Times New Roman" panose="02020603050405020304" pitchFamily="18" charset="0"/>
              </a:rPr>
              <a:t>缸停止并被锁住</a:t>
            </a:r>
            <a:endParaRPr sz="2300" spc="-5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066925" y="1455420"/>
            <a:ext cx="5018405" cy="368300"/>
          </a:xfrm>
          <a:prstGeom prst="rect">
            <a:avLst/>
          </a:prstGeom>
          <a:noFill/>
        </p:spPr>
        <p:txBody>
          <a:bodyPr wrap="square" rtlCol="0">
            <a:spAutoFit/>
          </a:bodyPr>
          <a:lstStyle/>
          <a:p>
            <a:r>
              <a:rPr lang="zh-CN" altLang="en-US" dirty="0"/>
              <a:t>二、组合机床动力滑台液压系统特点</a:t>
            </a:r>
            <a:endParaRPr lang="zh-CN" altLang="en-US" dirty="0"/>
          </a:p>
        </p:txBody>
      </p:sp>
      <p:sp>
        <p:nvSpPr>
          <p:cNvPr id="4" name="object 3"/>
          <p:cNvSpPr txBox="1"/>
          <p:nvPr>
            <p:custDataLst>
              <p:tags r:id="rId1"/>
            </p:custDataLst>
          </p:nvPr>
        </p:nvSpPr>
        <p:spPr>
          <a:xfrm>
            <a:off x="1849120" y="1903730"/>
            <a:ext cx="9628505" cy="3810635"/>
          </a:xfrm>
          <a:prstGeom prst="rect">
            <a:avLst/>
          </a:prstGeom>
        </p:spPr>
        <p:txBody>
          <a:bodyPr vert="horz" wrap="square" lIns="0" tIns="57150" rIns="0" bIns="0" rtlCol="0">
            <a:spAutoFit/>
          </a:bodyPr>
          <a:p>
            <a:pPr marL="12700" algn="just" fontAlgn="auto">
              <a:lnSpc>
                <a:spcPct val="150000"/>
              </a:lnSpc>
              <a:spcBef>
                <a:spcPts val="290"/>
              </a:spcBef>
            </a:pPr>
            <a:r>
              <a:rPr lang="en-US" altLang="zh-CN" sz="1350" spc="-50" dirty="0">
                <a:solidFill>
                  <a:srgbClr val="00020C"/>
                </a:solidFill>
                <a:latin typeface="宋体" panose="02010600030101010101" pitchFamily="2" charset="-122"/>
                <a:cs typeface="宋体" panose="02010600030101010101" pitchFamily="2" charset="-122"/>
              </a:rPr>
              <a:t>       </a:t>
            </a:r>
            <a:r>
              <a:rPr sz="2300" spc="-60" dirty="0">
                <a:solidFill>
                  <a:srgbClr val="00020C"/>
                </a:solidFill>
                <a:latin typeface="宋体" panose="02010600030101010101" pitchFamily="2" charset="-122"/>
                <a:cs typeface="宋体" panose="02010600030101010101" pitchFamily="2" charset="-122"/>
              </a:rPr>
              <a:t>1）该系统采用了由限压式变量泵和调速阀组成的进油路容积节流调速回路，这种回路能够使动力滑台得到稳定的低速运动和较好的速度负载特性，而且由于系统无滥流损失，系统效率较高。另外，回路中设置了背压阀，可以改善动力滑台运动的平稳性，并能使滑台承受一定的反向负载。</a:t>
            </a:r>
            <a:endParaRPr sz="2300" spc="-60" dirty="0">
              <a:solidFill>
                <a:srgbClr val="00020C"/>
              </a:solidFill>
              <a:latin typeface="宋体" panose="02010600030101010101" pitchFamily="2" charset="-122"/>
              <a:cs typeface="宋体" panose="02010600030101010101" pitchFamily="2" charset="-122"/>
            </a:endParaRPr>
          </a:p>
          <a:p>
            <a:pPr marL="12700" algn="just" fontAlgn="auto">
              <a:lnSpc>
                <a:spcPct val="150000"/>
              </a:lnSpc>
              <a:spcBef>
                <a:spcPts val="290"/>
              </a:spcBef>
            </a:pPr>
            <a:r>
              <a:rPr lang="en-US" altLang="zh-CN" sz="2300" spc="-60" dirty="0">
                <a:solidFill>
                  <a:srgbClr val="00020C"/>
                </a:solidFill>
                <a:latin typeface="宋体" panose="02010600030101010101" pitchFamily="2" charset="-122"/>
                <a:cs typeface="宋体" panose="02010600030101010101" pitchFamily="2" charset="-122"/>
              </a:rPr>
              <a:t>    </a:t>
            </a:r>
            <a:r>
              <a:rPr sz="2300" spc="-60" dirty="0">
                <a:solidFill>
                  <a:srgbClr val="00020C"/>
                </a:solidFill>
                <a:latin typeface="宋体" panose="02010600030101010101" pitchFamily="2" charset="-122"/>
                <a:cs typeface="宋体" panose="02010600030101010101" pitchFamily="2" charset="-122"/>
              </a:rPr>
              <a:t>2）该系统采用了限压式变量泵和液压缸的差动连接回路来实现快速运动，使能量的利用比较经济合理。动力滑台停止运动时，换向阀使液压泵在低压下卸荷，减少了能量损失。</a:t>
            </a:r>
            <a:endParaRPr sz="2300" spc="-60" dirty="0">
              <a:solidFill>
                <a:srgbClr val="00020C"/>
              </a:solidFill>
              <a:latin typeface="宋体" panose="02010600030101010101" pitchFamily="2" charset="-122"/>
              <a:cs typeface="宋体" panose="0201060003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066925" y="1455420"/>
            <a:ext cx="5018405" cy="368300"/>
          </a:xfrm>
          <a:prstGeom prst="rect">
            <a:avLst/>
          </a:prstGeom>
          <a:noFill/>
        </p:spPr>
        <p:txBody>
          <a:bodyPr wrap="square" rtlCol="0">
            <a:spAutoFit/>
          </a:bodyPr>
          <a:lstStyle/>
          <a:p>
            <a:r>
              <a:rPr lang="zh-CN" altLang="en-US" dirty="0"/>
              <a:t>二、组合机床动力滑台液压系统特点</a:t>
            </a:r>
            <a:endParaRPr lang="zh-CN" altLang="en-US" dirty="0"/>
          </a:p>
        </p:txBody>
      </p:sp>
      <p:sp>
        <p:nvSpPr>
          <p:cNvPr id="4" name="object 3"/>
          <p:cNvSpPr txBox="1"/>
          <p:nvPr>
            <p:custDataLst>
              <p:tags r:id="rId1"/>
            </p:custDataLst>
          </p:nvPr>
        </p:nvSpPr>
        <p:spPr>
          <a:xfrm>
            <a:off x="1873885" y="1821180"/>
            <a:ext cx="9576435" cy="3847465"/>
          </a:xfrm>
          <a:prstGeom prst="rect">
            <a:avLst/>
          </a:prstGeom>
        </p:spPr>
        <p:txBody>
          <a:bodyPr vert="horz" wrap="square" lIns="0" tIns="57150" rIns="0" bIns="0" rtlCol="0">
            <a:spAutoFit/>
          </a:bodyPr>
          <a:p>
            <a:pPr marL="12700" algn="just" fontAlgn="auto">
              <a:lnSpc>
                <a:spcPct val="150000"/>
              </a:lnSpc>
              <a:spcBef>
                <a:spcPts val="290"/>
              </a:spcBef>
            </a:pPr>
            <a:r>
              <a:rPr lang="en-US" altLang="zh-CN" sz="2300" spc="-60" dirty="0">
                <a:solidFill>
                  <a:srgbClr val="00020C"/>
                </a:solidFill>
                <a:latin typeface="宋体" panose="02010600030101010101" pitchFamily="2" charset="-122"/>
                <a:cs typeface="宋体" panose="02010600030101010101" pitchFamily="2" charset="-122"/>
              </a:rPr>
              <a:t>     </a:t>
            </a:r>
            <a:r>
              <a:rPr sz="2300" spc="-60" dirty="0">
                <a:solidFill>
                  <a:srgbClr val="00020C"/>
                </a:solidFill>
                <a:latin typeface="宋体" panose="02010600030101010101" pitchFamily="2" charset="-122"/>
                <a:cs typeface="宋体" panose="02010600030101010101" pitchFamily="2" charset="-122"/>
              </a:rPr>
              <a:t>3）系统采用行程阀和液控顺序阀实现快进与工进的速度换接，动作可靠，速度换接平稳。同时，调速阀可起到加载的作用，可在刀具与工件接触之前就能可靠地转入工作进给，因此不会引起刀具和工件的突然碰撞。</a:t>
            </a:r>
            <a:endParaRPr sz="2300" spc="-60" dirty="0">
              <a:solidFill>
                <a:srgbClr val="00020C"/>
              </a:solidFill>
              <a:latin typeface="宋体" panose="02010600030101010101" pitchFamily="2" charset="-122"/>
              <a:cs typeface="宋体" panose="02010600030101010101" pitchFamily="2" charset="-122"/>
            </a:endParaRPr>
          </a:p>
          <a:p>
            <a:pPr marL="12700" algn="just" fontAlgn="auto">
              <a:lnSpc>
                <a:spcPct val="150000"/>
              </a:lnSpc>
              <a:spcBef>
                <a:spcPts val="290"/>
              </a:spcBef>
            </a:pPr>
            <a:r>
              <a:rPr lang="en-US" altLang="zh-CN" sz="2300" spc="-60" dirty="0">
                <a:solidFill>
                  <a:srgbClr val="00020C"/>
                </a:solidFill>
                <a:latin typeface="宋体" panose="02010600030101010101" pitchFamily="2" charset="-122"/>
                <a:cs typeface="宋体" panose="02010600030101010101" pitchFamily="2" charset="-122"/>
              </a:rPr>
              <a:t>     </a:t>
            </a:r>
            <a:r>
              <a:rPr sz="2300" spc="-60" dirty="0">
                <a:solidFill>
                  <a:srgbClr val="00020C"/>
                </a:solidFill>
                <a:latin typeface="宋体" panose="02010600030101010101" pitchFamily="2" charset="-122"/>
                <a:cs typeface="宋体" panose="02010600030101010101" pitchFamily="2" charset="-122"/>
              </a:rPr>
              <a:t>4）在行程终点采用了止挡块停留，不仅提高了进给时的位置精度，还扩大了动力滑台的工艺范围，更适合于镗削阶梯孔、刮端面等加工工序。</a:t>
            </a:r>
            <a:endParaRPr sz="2300" spc="-60" dirty="0">
              <a:solidFill>
                <a:srgbClr val="00020C"/>
              </a:solidFill>
              <a:latin typeface="宋体" panose="02010600030101010101" pitchFamily="2" charset="-122"/>
              <a:cs typeface="宋体" panose="02010600030101010101" pitchFamily="2" charset="-122"/>
            </a:endParaRPr>
          </a:p>
          <a:p>
            <a:pPr marL="12700" algn="just" fontAlgn="auto">
              <a:lnSpc>
                <a:spcPct val="150000"/>
              </a:lnSpc>
              <a:spcBef>
                <a:spcPts val="290"/>
              </a:spcBef>
            </a:pPr>
            <a:r>
              <a:rPr lang="en-US" altLang="zh-CN" sz="2300" spc="-60" dirty="0">
                <a:solidFill>
                  <a:srgbClr val="00020C"/>
                </a:solidFill>
                <a:latin typeface="宋体" panose="02010600030101010101" pitchFamily="2" charset="-122"/>
                <a:cs typeface="宋体" panose="02010600030101010101" pitchFamily="2" charset="-122"/>
              </a:rPr>
              <a:t>     </a:t>
            </a:r>
            <a:r>
              <a:rPr sz="2300" spc="-60" dirty="0">
                <a:solidFill>
                  <a:srgbClr val="00020C"/>
                </a:solidFill>
                <a:latin typeface="宋体" panose="02010600030101010101" pitchFamily="2" charset="-122"/>
                <a:cs typeface="宋体" panose="02010600030101010101" pitchFamily="2" charset="-122"/>
              </a:rPr>
              <a:t>5）由于采用了调速阀串联的二次进油路节流调速方式，可使起动和速度换接时的前冲量较小，并便于利用压力继电器发出信号进行控制。</a:t>
            </a:r>
            <a:endParaRPr sz="2300" spc="-60" dirty="0">
              <a:solidFill>
                <a:srgbClr val="00020C"/>
              </a:solidFill>
              <a:latin typeface="宋体" panose="02010600030101010101" pitchFamily="2" charset="-122"/>
              <a:cs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899535" y="4972050"/>
            <a:ext cx="1630045" cy="368300"/>
          </a:xfrm>
          <a:prstGeom prst="rect">
            <a:avLst/>
          </a:prstGeom>
          <a:noFill/>
        </p:spPr>
        <p:txBody>
          <a:bodyPr wrap="square" rtlCol="0">
            <a:spAutoFit/>
          </a:bodyPr>
          <a:lstStyle/>
          <a:p>
            <a:r>
              <a:rPr lang="zh-CN" altLang="en-US" dirty="0"/>
              <a:t>任务实施</a:t>
            </a:r>
            <a:endParaRPr lang="zh-CN" altLang="en-US" dirty="0"/>
          </a:p>
        </p:txBody>
      </p:sp>
      <p:sp>
        <p:nvSpPr>
          <p:cNvPr id="5" name="文本框 4"/>
          <p:cNvSpPr txBox="1"/>
          <p:nvPr/>
        </p:nvSpPr>
        <p:spPr>
          <a:xfrm>
            <a:off x="8220710" y="4972050"/>
            <a:ext cx="1430655" cy="368300"/>
          </a:xfrm>
          <a:prstGeom prst="rect">
            <a:avLst/>
          </a:prstGeom>
          <a:noFill/>
        </p:spPr>
        <p:txBody>
          <a:bodyPr wrap="square" rtlCol="0">
            <a:spAutoFit/>
          </a:bodyPr>
          <a:lstStyle/>
          <a:p>
            <a:r>
              <a:rPr lang="zh-CN" altLang="en-US" dirty="0"/>
              <a:t>任务评价表</a:t>
            </a:r>
            <a:endParaRPr lang="zh-CN" altLang="en-US" dirty="0"/>
          </a:p>
        </p:txBody>
      </p:sp>
      <p:pic>
        <p:nvPicPr>
          <p:cNvPr id="161" name="图片 161" descr="机床动力滑台的作用和应用范围"/>
          <p:cNvPicPr>
            <a:picLocks noChangeAspect="1"/>
          </p:cNvPicPr>
          <p:nvPr>
            <p:custDataLst>
              <p:tags r:id="rId1"/>
            </p:custDataLst>
          </p:nvPr>
        </p:nvPicPr>
        <p:blipFill>
          <a:blip r:embed="rId2"/>
          <a:srcRect l="5021" t="5021" r="5021" b="5021"/>
          <a:stretch>
            <a:fillRect/>
          </a:stretch>
        </p:blipFill>
        <p:spPr>
          <a:xfrm>
            <a:off x="3448685" y="2381250"/>
            <a:ext cx="2362835" cy="2362835"/>
          </a:xfrm>
          <a:prstGeom prst="rect">
            <a:avLst/>
          </a:prstGeom>
        </p:spPr>
      </p:pic>
      <p:pic>
        <p:nvPicPr>
          <p:cNvPr id="160" name="图片 160" descr="任务评价表"/>
          <p:cNvPicPr>
            <a:picLocks noChangeAspect="1"/>
          </p:cNvPicPr>
          <p:nvPr>
            <p:custDataLst>
              <p:tags r:id="rId3"/>
            </p:custDataLst>
          </p:nvPr>
        </p:nvPicPr>
        <p:blipFill>
          <a:blip r:embed="rId4"/>
          <a:srcRect l="-447" t="-447" r="-447" b="-447"/>
          <a:stretch>
            <a:fillRect/>
          </a:stretch>
        </p:blipFill>
        <p:spPr>
          <a:xfrm>
            <a:off x="7470775" y="2238375"/>
            <a:ext cx="2647950" cy="264795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4081780" y="4508500"/>
            <a:ext cx="3853180" cy="922020"/>
          </a:xfrm>
          <a:prstGeom prst="rect">
            <a:avLst/>
          </a:prstGeom>
          <a:noFill/>
        </p:spPr>
        <p:txBody>
          <a:bodyPr wrap="square" rtlCol="0">
            <a:spAutoFit/>
          </a:bodyPr>
          <a:p>
            <a:pPr indent="0" algn="ctr" fontAlgn="auto">
              <a:lnSpc>
                <a:spcPct val="150000"/>
              </a:lnSpc>
            </a:pPr>
            <a:r>
              <a:rPr lang="zh-CN" altLang="en-US" dirty="0"/>
              <a:t>我国多工位组合机床的</a:t>
            </a:r>
            <a:endParaRPr lang="zh-CN" altLang="en-US" dirty="0"/>
          </a:p>
          <a:p>
            <a:pPr indent="0" algn="ctr" fontAlgn="auto">
              <a:lnSpc>
                <a:spcPct val="150000"/>
              </a:lnSpc>
            </a:pPr>
            <a:r>
              <a:rPr lang="zh-CN" altLang="en-US" dirty="0"/>
              <a:t>高效加工过程</a:t>
            </a:r>
            <a:endParaRPr lang="zh-CN" altLang="en-US" dirty="0"/>
          </a:p>
        </p:txBody>
      </p:sp>
      <p:pic>
        <p:nvPicPr>
          <p:cNvPr id="8" name="图片 8" descr="多工位组合机床的高效零件加工"/>
          <p:cNvPicPr>
            <a:picLocks noChangeAspect="1"/>
          </p:cNvPicPr>
          <p:nvPr/>
        </p:nvPicPr>
        <p:blipFill>
          <a:blip r:embed="rId2"/>
          <a:srcRect l="12262" t="36494" r="11647" b="18329"/>
          <a:stretch>
            <a:fillRect/>
          </a:stretch>
        </p:blipFill>
        <p:spPr>
          <a:xfrm>
            <a:off x="4800600" y="2010410"/>
            <a:ext cx="2440305" cy="244411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1533525" y="4491990"/>
            <a:ext cx="10198735" cy="1476375"/>
          </a:xfrm>
          <a:prstGeom prst="rect">
            <a:avLst/>
          </a:prstGeom>
          <a:noFill/>
        </p:spPr>
        <p:txBody>
          <a:bodyPr wrap="square">
            <a:spAutoFit/>
          </a:bodyPr>
          <a:lstStyle/>
          <a:p>
            <a:r>
              <a:rPr lang="en-US" altLang="zh-CN" kern="100" dirty="0">
                <a:latin typeface="Times New Roman" panose="02020603050405020304" pitchFamily="18" charset="0"/>
                <a:ea typeface="仿宋" panose="02010609060101010101" pitchFamily="49" charset="-122"/>
                <a:cs typeface="黑体" panose="02010609060101010101" pitchFamily="49" charset="-122"/>
              </a:rPr>
              <a:t>        </a:t>
            </a:r>
            <a:r>
              <a:rPr lang="zh-CN" altLang="zh-CN" kern="100" dirty="0">
                <a:latin typeface="Times New Roman" panose="02020603050405020304" pitchFamily="18" charset="0"/>
                <a:ea typeface="仿宋" panose="02010609060101010101" pitchFamily="49" charset="-122"/>
                <a:cs typeface="黑体" panose="02010609060101010101" pitchFamily="49" charset="-122"/>
              </a:rPr>
              <a:t>液压机可以用来完成各种锻压工艺过程及加压成形过程，如钢材的锻压，金属结构件的成形以及塑料、橡胶、粉末治金的压制等。液压机可以任意改变加压的压力及各行程的速度，因而能很好地满足各种压力加工工艺要求。液压机是最早应用液压传动的机械之一，按照其工作介质是油还是水，可分为油压机和水压机。那么，油压机液压系统是如何工作的呢？</a:t>
            </a:r>
            <a:endParaRPr lang="zh-CN" altLang="zh-CN" kern="100" dirty="0">
              <a:latin typeface="Times New Roman" panose="02020603050405020304" pitchFamily="18" charset="0"/>
              <a:ea typeface="仿宋" panose="02010609060101010101" pitchFamily="49" charset="-122"/>
              <a:cs typeface="黑体" panose="02010609060101010101" pitchFamily="49" charset="-122"/>
            </a:endParaRPr>
          </a:p>
          <a:p>
            <a:endParaRPr lang="zh-CN" altLang="en-US" kern="100" dirty="0">
              <a:ea typeface="仿宋" panose="02010609060101010101" pitchFamily="49" charset="-122"/>
            </a:endParaRPr>
          </a:p>
        </p:txBody>
      </p:sp>
      <p:pic>
        <p:nvPicPr>
          <p:cNvPr id="100" name="图片 99"/>
          <p:cNvPicPr/>
          <p:nvPr/>
        </p:nvPicPr>
        <p:blipFill>
          <a:blip r:embed="rId1"/>
          <a:stretch>
            <a:fillRect/>
          </a:stretch>
        </p:blipFill>
        <p:spPr>
          <a:xfrm>
            <a:off x="2794635" y="1431925"/>
            <a:ext cx="3493135" cy="2800985"/>
          </a:xfrm>
          <a:prstGeom prst="rect">
            <a:avLst/>
          </a:prstGeom>
          <a:noFill/>
          <a:ln w="9525">
            <a:noFill/>
          </a:ln>
        </p:spPr>
      </p:pic>
      <p:pic>
        <p:nvPicPr>
          <p:cNvPr id="2" name="图片 1"/>
          <p:cNvPicPr/>
          <p:nvPr/>
        </p:nvPicPr>
        <p:blipFill>
          <a:blip r:embed="rId2"/>
          <a:stretch>
            <a:fillRect/>
          </a:stretch>
        </p:blipFill>
        <p:spPr>
          <a:xfrm>
            <a:off x="6929120" y="1432560"/>
            <a:ext cx="2585085" cy="2799715"/>
          </a:xfrm>
          <a:prstGeom prst="rect">
            <a:avLst/>
          </a:prstGeom>
          <a:no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5265420" y="2520950"/>
            <a:ext cx="2763520" cy="3232150"/>
          </a:xfrm>
          <a:prstGeom prst="rect">
            <a:avLst/>
          </a:prstGeom>
          <a:noFill/>
          <a:ln>
            <a:solidFill>
              <a:schemeClr val="accent2">
                <a:lumMod val="75000"/>
              </a:schemeClr>
            </a:solidFill>
          </a:ln>
        </p:spPr>
        <p:txBody>
          <a:bodyPr wrap="square" lIns="0">
            <a:noAutofit/>
          </a:bodyPr>
          <a:p>
            <a:pPr marL="179705">
              <a:lnSpc>
                <a:spcPct val="150000"/>
              </a:lnSpc>
              <a:spcBef>
                <a:spcPts val="750"/>
              </a:spcBef>
              <a:spcAft>
                <a:spcPts val="750"/>
              </a:spcAft>
            </a:pPr>
            <a:r>
              <a:rPr lang="en-US" altLang="zh-CN" dirty="0"/>
              <a:t>1.</a:t>
            </a:r>
            <a:r>
              <a:rPr lang="zh-CN" altLang="zh-CN" dirty="0"/>
              <a:t>掌握YA32-200型四柱万能液压机液压系统的工作原理；</a:t>
            </a:r>
            <a:endParaRPr lang="zh-CN" altLang="zh-CN" dirty="0"/>
          </a:p>
          <a:p>
            <a:pPr marL="179705">
              <a:lnSpc>
                <a:spcPct val="150000"/>
              </a:lnSpc>
              <a:spcBef>
                <a:spcPts val="750"/>
              </a:spcBef>
              <a:spcAft>
                <a:spcPts val="750"/>
              </a:spcAft>
            </a:pPr>
            <a:r>
              <a:rPr lang="en-US" altLang="zh-CN" dirty="0"/>
              <a:t>2.</a:t>
            </a:r>
            <a:r>
              <a:rPr lang="zh-CN" altLang="zh-CN" dirty="0"/>
              <a:t>掌握YA32-200型四柱万能液压机液压系统的特点。</a:t>
            </a:r>
            <a:endParaRPr lang="zh-CN" altLang="zh-CN" dirty="0"/>
          </a:p>
          <a:p>
            <a:pPr marL="290830" algn="l">
              <a:lnSpc>
                <a:spcPct val="150000"/>
              </a:lnSpc>
              <a:spcBef>
                <a:spcPts val="750"/>
              </a:spcBef>
              <a:spcAft>
                <a:spcPts val="750"/>
              </a:spcAft>
            </a:pPr>
            <a:endParaRPr lang="zh-CN" altLang="zh-CN" sz="1000" b="1" kern="2200" dirty="0">
              <a:effectLst/>
              <a:latin typeface="宋体" panose="02010600030101010101" pitchFamily="2" charset="-122"/>
              <a:ea typeface="宋体" panose="02010600030101010101" pitchFamily="2" charset="-122"/>
            </a:endParaRPr>
          </a:p>
        </p:txBody>
      </p:sp>
      <p:sp>
        <p:nvSpPr>
          <p:cNvPr id="5" name="文本框 4"/>
          <p:cNvSpPr txBox="1"/>
          <p:nvPr>
            <p:custDataLst>
              <p:tags r:id="rId2"/>
            </p:custDataLst>
          </p:nvPr>
        </p:nvSpPr>
        <p:spPr>
          <a:xfrm>
            <a:off x="8540115" y="2520950"/>
            <a:ext cx="2763520" cy="3232150"/>
          </a:xfrm>
          <a:prstGeom prst="rect">
            <a:avLst/>
          </a:prstGeom>
          <a:noFill/>
          <a:ln>
            <a:solidFill>
              <a:schemeClr val="accent2">
                <a:lumMod val="75000"/>
              </a:schemeClr>
            </a:solidFill>
          </a:ln>
        </p:spPr>
        <p:txBody>
          <a:bodyPr wrap="square" lIns="0">
            <a:noAutofit/>
          </a:bodyPr>
          <a:p>
            <a:pPr marL="179705">
              <a:lnSpc>
                <a:spcPct val="150000"/>
              </a:lnSpc>
              <a:spcBef>
                <a:spcPts val="750"/>
              </a:spcBef>
              <a:spcAft>
                <a:spcPts val="750"/>
              </a:spcAft>
            </a:pPr>
            <a:r>
              <a:rPr lang="en-US" altLang="zh-CN" dirty="0"/>
              <a:t>1.</a:t>
            </a:r>
            <a:r>
              <a:rPr lang="zh-CN" altLang="zh-CN" dirty="0"/>
              <a:t>能正确识读YA32-200型四柱万能液压机液压系统工作原理图；   </a:t>
            </a:r>
            <a:endParaRPr lang="en-US" altLang="zh-CN" dirty="0"/>
          </a:p>
          <a:p>
            <a:pPr marL="179705">
              <a:lnSpc>
                <a:spcPct val="150000"/>
              </a:lnSpc>
              <a:spcBef>
                <a:spcPts val="750"/>
              </a:spcBef>
              <a:spcAft>
                <a:spcPts val="750"/>
              </a:spcAft>
            </a:pPr>
            <a:r>
              <a:rPr lang="en-US" altLang="zh-CN" dirty="0"/>
              <a:t>2.</a:t>
            </a:r>
            <a:r>
              <a:rPr lang="zh-CN" altLang="zh-CN" dirty="0"/>
              <a:t>能初步检测和排除液压机液压系统常见的故障。</a:t>
            </a:r>
            <a:endParaRPr lang="zh-CN" altLang="zh-CN" dirty="0"/>
          </a:p>
          <a:p>
            <a:pPr marL="290830" algn="just">
              <a:lnSpc>
                <a:spcPct val="150000"/>
              </a:lnSpc>
              <a:spcBef>
                <a:spcPts val="750"/>
              </a:spcBef>
              <a:spcAft>
                <a:spcPts val="750"/>
              </a:spcAft>
            </a:pPr>
            <a:endParaRPr lang="en-US" altLang="zh-CN" sz="1000" b="1" kern="100" dirty="0">
              <a:effectLst/>
              <a:latin typeface="宋体" panose="02010600030101010101" pitchFamily="2" charset="-122"/>
              <a:ea typeface="宋体" panose="02010600030101010101" pitchFamily="2" charset="-122"/>
              <a:cs typeface="黑体" panose="02010609060101010101" pitchFamily="49" charset="-122"/>
            </a:endParaRPr>
          </a:p>
        </p:txBody>
      </p:sp>
      <p:sp>
        <p:nvSpPr>
          <p:cNvPr id="7" name="文本框 6"/>
          <p:cNvSpPr txBox="1"/>
          <p:nvPr>
            <p:custDataLst>
              <p:tags r:id="rId3"/>
            </p:custDataLst>
          </p:nvPr>
        </p:nvSpPr>
        <p:spPr>
          <a:xfrm>
            <a:off x="1991360" y="2520950"/>
            <a:ext cx="2763520" cy="3232150"/>
          </a:xfrm>
          <a:prstGeom prst="rect">
            <a:avLst/>
          </a:prstGeom>
          <a:noFill/>
          <a:ln>
            <a:solidFill>
              <a:schemeClr val="accent2">
                <a:lumMod val="75000"/>
              </a:schemeClr>
            </a:solidFill>
          </a:ln>
        </p:spPr>
        <p:txBody>
          <a:bodyPr wrap="square" lIns="0">
            <a:noAutofit/>
          </a:bodyPr>
          <a:p>
            <a:pPr marL="179705">
              <a:lnSpc>
                <a:spcPct val="150000"/>
              </a:lnSpc>
              <a:spcBef>
                <a:spcPts val="750"/>
              </a:spcBef>
              <a:spcAft>
                <a:spcPts val="750"/>
              </a:spcAft>
            </a:pPr>
            <a:r>
              <a:rPr lang="en-US" altLang="zh-CN" dirty="0"/>
              <a:t>1.</a:t>
            </a:r>
            <a:r>
              <a:rPr lang="zh-CN" altLang="zh-CN" dirty="0"/>
              <a:t>培养学生树立正确的职业态度；  </a:t>
            </a:r>
            <a:endParaRPr lang="zh-CN" altLang="zh-CN" dirty="0"/>
          </a:p>
          <a:p>
            <a:pPr marL="179705">
              <a:lnSpc>
                <a:spcPct val="150000"/>
              </a:lnSpc>
              <a:spcBef>
                <a:spcPts val="750"/>
              </a:spcBef>
              <a:spcAft>
                <a:spcPts val="750"/>
              </a:spcAft>
            </a:pPr>
            <a:r>
              <a:rPr lang="en-US" altLang="zh-CN" dirty="0"/>
              <a:t>2.</a:t>
            </a:r>
            <a:r>
              <a:rPr lang="zh-CN" altLang="zh-CN" dirty="0"/>
              <a:t>培养学生的国家使命感和民族自豪感；</a:t>
            </a:r>
            <a:endParaRPr lang="zh-CN" altLang="zh-CN" dirty="0"/>
          </a:p>
          <a:p>
            <a:pPr marL="179705">
              <a:lnSpc>
                <a:spcPct val="150000"/>
              </a:lnSpc>
              <a:spcBef>
                <a:spcPts val="750"/>
              </a:spcBef>
              <a:spcAft>
                <a:spcPts val="750"/>
              </a:spcAft>
            </a:pPr>
            <a:r>
              <a:rPr lang="en-US" altLang="zh-CN" dirty="0"/>
              <a:t>3.</a:t>
            </a:r>
            <a:r>
              <a:rPr lang="zh-CN" altLang="zh-CN" dirty="0"/>
              <a:t>培养学生举一反三的能力。</a:t>
            </a:r>
            <a:endParaRPr lang="en-US" altLang="zh-CN" sz="1000" b="1" kern="2200" dirty="0">
              <a:latin typeface="宋体" panose="02010600030101010101" pitchFamily="2" charset="-122"/>
              <a:ea typeface="宋体" panose="02010600030101010101" pitchFamily="2" charset="-122"/>
              <a:cs typeface="黑体" panose="02010609060101010101" pitchFamily="49" charset="-122"/>
            </a:endParaRPr>
          </a:p>
        </p:txBody>
      </p:sp>
      <p:sp>
        <p:nvSpPr>
          <p:cNvPr id="4" name="文本框 3"/>
          <p:cNvSpPr txBox="1"/>
          <p:nvPr>
            <p:custDataLst>
              <p:tags r:id="rId4"/>
            </p:custDataLst>
          </p:nvPr>
        </p:nvSpPr>
        <p:spPr>
          <a:xfrm>
            <a:off x="2757882" y="1990725"/>
            <a:ext cx="1162050" cy="369332"/>
          </a:xfrm>
          <a:prstGeom prst="rect">
            <a:avLst/>
          </a:prstGeom>
          <a:noFill/>
          <a:ln>
            <a:solidFill>
              <a:schemeClr val="accent2">
                <a:lumMod val="75000"/>
              </a:schemeClr>
            </a:solidFill>
          </a:ln>
        </p:spPr>
        <p:txBody>
          <a:bodyPr wrap="square" rtlCol="0">
            <a:spAutoFit/>
          </a:bodyPr>
          <a:p>
            <a:r>
              <a:rPr lang="zh-CN" altLang="en-US" dirty="0"/>
              <a:t>素质目标</a:t>
            </a:r>
            <a:endParaRPr lang="zh-CN" altLang="en-US" dirty="0"/>
          </a:p>
        </p:txBody>
      </p:sp>
      <p:sp>
        <p:nvSpPr>
          <p:cNvPr id="6" name="文本框 5"/>
          <p:cNvSpPr txBox="1"/>
          <p:nvPr>
            <p:custDataLst>
              <p:tags r:id="rId5"/>
            </p:custDataLst>
          </p:nvPr>
        </p:nvSpPr>
        <p:spPr>
          <a:xfrm>
            <a:off x="5969589" y="1990725"/>
            <a:ext cx="1162050" cy="369332"/>
          </a:xfrm>
          <a:prstGeom prst="rect">
            <a:avLst/>
          </a:prstGeom>
          <a:noFill/>
          <a:ln>
            <a:solidFill>
              <a:schemeClr val="accent2">
                <a:lumMod val="75000"/>
              </a:schemeClr>
            </a:solidFill>
          </a:ln>
        </p:spPr>
        <p:txBody>
          <a:bodyPr wrap="square" rtlCol="0">
            <a:spAutoFit/>
          </a:bodyPr>
          <a:p>
            <a:r>
              <a:rPr lang="zh-CN" altLang="en-US" dirty="0"/>
              <a:t>知识目标</a:t>
            </a:r>
            <a:endParaRPr lang="zh-CN" altLang="en-US" dirty="0"/>
          </a:p>
        </p:txBody>
      </p:sp>
      <p:sp>
        <p:nvSpPr>
          <p:cNvPr id="8" name="文本框 7"/>
          <p:cNvSpPr txBox="1"/>
          <p:nvPr>
            <p:custDataLst>
              <p:tags r:id="rId6"/>
            </p:custDataLst>
          </p:nvPr>
        </p:nvSpPr>
        <p:spPr>
          <a:xfrm>
            <a:off x="9429750" y="1990725"/>
            <a:ext cx="1162050" cy="369332"/>
          </a:xfrm>
          <a:prstGeom prst="rect">
            <a:avLst/>
          </a:prstGeom>
          <a:noFill/>
          <a:ln>
            <a:solidFill>
              <a:schemeClr val="accent2">
                <a:lumMod val="75000"/>
              </a:schemeClr>
            </a:solidFill>
          </a:ln>
        </p:spPr>
        <p:txBody>
          <a:bodyPr wrap="square" rtlCol="0">
            <a:spAutoFit/>
          </a:bodyPr>
          <a:p>
            <a:r>
              <a:rPr lang="zh-CN" altLang="en-US" dirty="0"/>
              <a:t>能力目标</a:t>
            </a:r>
            <a:endParaRPr lang="zh-CN" altLang="en-US" dirty="0"/>
          </a:p>
        </p:txBody>
      </p:sp>
      <p:pic>
        <p:nvPicPr>
          <p:cNvPr id="17" name="图形 16" descr="v 形箭头"/>
          <p:cNvPicPr>
            <a:picLocks noChangeAspect="1"/>
          </p:cNvPicPr>
          <p:nvPr>
            <p:custDataLst>
              <p:tags r:id="rId7"/>
            </p:custDataLst>
          </p:nvPr>
        </p:nvPicPr>
        <p:blipFill>
          <a:blip r:embed="rId8"/>
          <a:stretch>
            <a:fillRect/>
          </a:stretch>
        </p:blipFill>
        <p:spPr>
          <a:xfrm>
            <a:off x="4685137" y="1878221"/>
            <a:ext cx="628890" cy="628890"/>
          </a:xfrm>
          <a:prstGeom prst="rect">
            <a:avLst/>
          </a:prstGeom>
        </p:spPr>
      </p:pic>
      <p:pic>
        <p:nvPicPr>
          <p:cNvPr id="19" name="图形 18" descr="v 形箭头"/>
          <p:cNvPicPr>
            <a:picLocks noChangeAspect="1"/>
          </p:cNvPicPr>
          <p:nvPr>
            <p:custDataLst>
              <p:tags r:id="rId9"/>
            </p:custDataLst>
          </p:nvPr>
        </p:nvPicPr>
        <p:blipFill>
          <a:blip r:embed="rId8"/>
          <a:stretch>
            <a:fillRect/>
          </a:stretch>
        </p:blipFill>
        <p:spPr>
          <a:xfrm>
            <a:off x="7966249" y="1860946"/>
            <a:ext cx="628890" cy="62889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 name="图片 115" descr="压力机"/>
          <p:cNvPicPr>
            <a:picLocks noChangeAspect="1"/>
          </p:cNvPicPr>
          <p:nvPr>
            <p:custDataLst>
              <p:tags r:id="rId1"/>
            </p:custDataLst>
          </p:nvPr>
        </p:nvPicPr>
        <p:blipFill>
          <a:blip r:embed="rId2"/>
          <a:stretch>
            <a:fillRect/>
          </a:stretch>
        </p:blipFill>
        <p:spPr>
          <a:xfrm>
            <a:off x="2393510" y="1536259"/>
            <a:ext cx="2776003" cy="4048126"/>
          </a:xfrm>
          <a:prstGeom prst="rect">
            <a:avLst/>
          </a:prstGeom>
        </p:spPr>
      </p:pic>
      <p:grpSp>
        <p:nvGrpSpPr>
          <p:cNvPr id="117" name="组合 116"/>
          <p:cNvGrpSpPr/>
          <p:nvPr/>
        </p:nvGrpSpPr>
        <p:grpSpPr>
          <a:xfrm>
            <a:off x="6135833" y="3564917"/>
            <a:ext cx="4970392" cy="2427415"/>
            <a:chOff x="1932" y="12029"/>
            <a:chExt cx="15656" cy="5475"/>
          </a:xfrm>
        </p:grpSpPr>
        <p:sp>
          <p:nvSpPr>
            <p:cNvPr id="118" name="矩形 117"/>
            <p:cNvSpPr/>
            <p:nvPr>
              <p:custDataLst>
                <p:tags r:id="rId3"/>
              </p:custDataLst>
            </p:nvPr>
          </p:nvSpPr>
          <p:spPr>
            <a:xfrm>
              <a:off x="1932" y="12094"/>
              <a:ext cx="15620" cy="5411"/>
            </a:xfrm>
            <a:prstGeom prst="rect">
              <a:avLst/>
            </a:prstGeom>
            <a:solidFill>
              <a:srgbClr val="9DFFF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900">
                <a:solidFill>
                  <a:schemeClr val="tx1"/>
                </a:solidFill>
              </a:endParaRPr>
            </a:p>
          </p:txBody>
        </p:sp>
        <p:grpSp>
          <p:nvGrpSpPr>
            <p:cNvPr id="119" name="组合 118"/>
            <p:cNvGrpSpPr/>
            <p:nvPr/>
          </p:nvGrpSpPr>
          <p:grpSpPr>
            <a:xfrm rot="0">
              <a:off x="1932" y="12029"/>
              <a:ext cx="766" cy="683"/>
              <a:chOff x="7631" y="3560"/>
              <a:chExt cx="766" cy="683"/>
            </a:xfrm>
          </p:grpSpPr>
          <p:cxnSp>
            <p:nvCxnSpPr>
              <p:cNvPr id="120" name="直接连接符 119"/>
              <p:cNvCxnSpPr/>
              <p:nvPr>
                <p:custDataLst>
                  <p:tags r:id="rId4"/>
                </p:custDataLst>
              </p:nvPr>
            </p:nvCxnSpPr>
            <p:spPr>
              <a:xfrm>
                <a:off x="7631" y="3560"/>
                <a:ext cx="766" cy="0"/>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custDataLst>
                  <p:tags r:id="rId5"/>
                </p:custDataLst>
              </p:nvPr>
            </p:nvCxnSpPr>
            <p:spPr>
              <a:xfrm>
                <a:off x="7661" y="3560"/>
                <a:ext cx="6" cy="683"/>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grpSp>
        <p:grpSp>
          <p:nvGrpSpPr>
            <p:cNvPr id="122" name="组合 121"/>
            <p:cNvGrpSpPr/>
            <p:nvPr/>
          </p:nvGrpSpPr>
          <p:grpSpPr>
            <a:xfrm rot="0" flipH="1">
              <a:off x="16822" y="12029"/>
              <a:ext cx="766" cy="683"/>
              <a:chOff x="7631" y="3560"/>
              <a:chExt cx="766" cy="683"/>
            </a:xfrm>
          </p:grpSpPr>
          <p:cxnSp>
            <p:nvCxnSpPr>
              <p:cNvPr id="123" name="直接连接符 122"/>
              <p:cNvCxnSpPr/>
              <p:nvPr>
                <p:custDataLst>
                  <p:tags r:id="rId6"/>
                </p:custDataLst>
              </p:nvPr>
            </p:nvCxnSpPr>
            <p:spPr>
              <a:xfrm>
                <a:off x="7631" y="3560"/>
                <a:ext cx="766" cy="0"/>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custDataLst>
                  <p:tags r:id="rId7"/>
                </p:custDataLst>
              </p:nvPr>
            </p:nvCxnSpPr>
            <p:spPr>
              <a:xfrm>
                <a:off x="7661" y="3560"/>
                <a:ext cx="6" cy="683"/>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grpSp>
        <p:grpSp>
          <p:nvGrpSpPr>
            <p:cNvPr id="125" name="组合 124"/>
            <p:cNvGrpSpPr/>
            <p:nvPr/>
          </p:nvGrpSpPr>
          <p:grpSpPr>
            <a:xfrm rot="0" flipH="1" flipV="1">
              <a:off x="16816" y="16822"/>
              <a:ext cx="766" cy="683"/>
              <a:chOff x="7631" y="3560"/>
              <a:chExt cx="766" cy="683"/>
            </a:xfrm>
          </p:grpSpPr>
          <p:cxnSp>
            <p:nvCxnSpPr>
              <p:cNvPr id="126" name="直接连接符 125"/>
              <p:cNvCxnSpPr/>
              <p:nvPr>
                <p:custDataLst>
                  <p:tags r:id="rId8"/>
                </p:custDataLst>
              </p:nvPr>
            </p:nvCxnSpPr>
            <p:spPr>
              <a:xfrm>
                <a:off x="7631" y="3560"/>
                <a:ext cx="766" cy="0"/>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custDataLst>
                  <p:tags r:id="rId9"/>
                </p:custDataLst>
              </p:nvPr>
            </p:nvCxnSpPr>
            <p:spPr>
              <a:xfrm>
                <a:off x="7661" y="3560"/>
                <a:ext cx="6" cy="683"/>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grpSp>
        <p:grpSp>
          <p:nvGrpSpPr>
            <p:cNvPr id="128" name="组合 127"/>
            <p:cNvGrpSpPr/>
            <p:nvPr/>
          </p:nvGrpSpPr>
          <p:grpSpPr>
            <a:xfrm rot="0" flipV="1">
              <a:off x="1932" y="16822"/>
              <a:ext cx="766" cy="683"/>
              <a:chOff x="7631" y="3560"/>
              <a:chExt cx="766" cy="683"/>
            </a:xfrm>
          </p:grpSpPr>
          <p:cxnSp>
            <p:nvCxnSpPr>
              <p:cNvPr id="129" name="直接连接符 128"/>
              <p:cNvCxnSpPr/>
              <p:nvPr>
                <p:custDataLst>
                  <p:tags r:id="rId10"/>
                </p:custDataLst>
              </p:nvPr>
            </p:nvCxnSpPr>
            <p:spPr>
              <a:xfrm>
                <a:off x="7631" y="3560"/>
                <a:ext cx="766" cy="0"/>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custDataLst>
                  <p:tags r:id="rId11"/>
                </p:custDataLst>
              </p:nvPr>
            </p:nvCxnSpPr>
            <p:spPr>
              <a:xfrm>
                <a:off x="7661" y="3560"/>
                <a:ext cx="6" cy="683"/>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grpSp>
      </p:grpSp>
      <p:sp>
        <p:nvSpPr>
          <p:cNvPr id="131" name="文本框 130"/>
          <p:cNvSpPr txBox="1"/>
          <p:nvPr>
            <p:custDataLst>
              <p:tags r:id="rId12"/>
            </p:custDataLst>
          </p:nvPr>
        </p:nvSpPr>
        <p:spPr>
          <a:xfrm>
            <a:off x="6374257" y="3656985"/>
            <a:ext cx="4481797" cy="2249170"/>
          </a:xfrm>
          <a:prstGeom prst="rect">
            <a:avLst/>
          </a:prstGeom>
          <a:noFill/>
        </p:spPr>
        <p:txBody>
          <a:bodyPr wrap="square" rtlCol="0" anchor="t">
            <a:spAutoFit/>
          </a:bodyPr>
          <a:p>
            <a:pPr lvl="0" indent="720090" algn="just" fontAlgn="auto">
              <a:lnSpc>
                <a:spcPct val="130000"/>
              </a:lnSpc>
              <a:spcBef>
                <a:spcPts val="0"/>
              </a:spcBef>
              <a:spcAft>
                <a:spcPts val="0"/>
              </a:spcAft>
              <a:buClrTx/>
            </a:pPr>
            <a:r>
              <a:rPr lang="zh-CN" altLang="en-US" dirty="0">
                <a:solidFill>
                  <a:schemeClr val="tx1"/>
                </a:solidFill>
                <a:latin typeface="微软雅黑" panose="020B0503020204020204" charset="-122"/>
                <a:ea typeface="微软雅黑" panose="020B0503020204020204" charset="-122"/>
                <a:sym typeface="+mn-ea"/>
              </a:rPr>
              <a:t>压力机除用于锻压成形外，也可用于矫正、压装、打包、压块和压板等。压力机按结构形式的不同主要有：四柱式液压机、单柱式液压机、卧式液压机、立式框架液压机等。液压机主机部分包括机身、主缸、顶出缸及充液装置等。</a:t>
            </a:r>
            <a:endParaRPr lang="zh-CN" altLang="en-US" dirty="0">
              <a:solidFill>
                <a:schemeClr val="tx1"/>
              </a:solidFill>
              <a:latin typeface="微软雅黑" panose="020B0503020204020204" charset="-122"/>
              <a:ea typeface="微软雅黑" panose="020B0503020204020204" charset="-122"/>
              <a:sym typeface="+mn-ea"/>
            </a:endParaRPr>
          </a:p>
        </p:txBody>
      </p:sp>
      <p:grpSp>
        <p:nvGrpSpPr>
          <p:cNvPr id="132" name="组合 131"/>
          <p:cNvGrpSpPr/>
          <p:nvPr/>
        </p:nvGrpSpPr>
        <p:grpSpPr>
          <a:xfrm>
            <a:off x="6147263" y="1802930"/>
            <a:ext cx="4970392" cy="1332761"/>
            <a:chOff x="1968" y="6902"/>
            <a:chExt cx="15656" cy="3715"/>
          </a:xfrm>
        </p:grpSpPr>
        <p:sp>
          <p:nvSpPr>
            <p:cNvPr id="133" name="矩形 132"/>
            <p:cNvSpPr/>
            <p:nvPr>
              <p:custDataLst>
                <p:tags r:id="rId13"/>
              </p:custDataLst>
            </p:nvPr>
          </p:nvSpPr>
          <p:spPr>
            <a:xfrm>
              <a:off x="1968" y="6980"/>
              <a:ext cx="15620" cy="3608"/>
            </a:xfrm>
            <a:prstGeom prst="rect">
              <a:avLst/>
            </a:prstGeom>
            <a:solidFill>
              <a:srgbClr val="9DFFF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900">
                <a:solidFill>
                  <a:schemeClr val="tx1"/>
                </a:solidFill>
              </a:endParaRPr>
            </a:p>
          </p:txBody>
        </p:sp>
        <p:grpSp>
          <p:nvGrpSpPr>
            <p:cNvPr id="134" name="组合 133"/>
            <p:cNvGrpSpPr/>
            <p:nvPr/>
          </p:nvGrpSpPr>
          <p:grpSpPr>
            <a:xfrm rot="0">
              <a:off x="1968" y="6902"/>
              <a:ext cx="766" cy="683"/>
              <a:chOff x="7631" y="3560"/>
              <a:chExt cx="766" cy="683"/>
            </a:xfrm>
          </p:grpSpPr>
          <p:cxnSp>
            <p:nvCxnSpPr>
              <p:cNvPr id="135" name="直接连接符 134"/>
              <p:cNvCxnSpPr/>
              <p:nvPr>
                <p:custDataLst>
                  <p:tags r:id="rId14"/>
                </p:custDataLst>
              </p:nvPr>
            </p:nvCxnSpPr>
            <p:spPr>
              <a:xfrm>
                <a:off x="7631" y="3560"/>
                <a:ext cx="766" cy="0"/>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custDataLst>
                  <p:tags r:id="rId15"/>
                </p:custDataLst>
              </p:nvPr>
            </p:nvCxnSpPr>
            <p:spPr>
              <a:xfrm>
                <a:off x="7661" y="3560"/>
                <a:ext cx="6" cy="683"/>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grpSp>
        <p:grpSp>
          <p:nvGrpSpPr>
            <p:cNvPr id="137" name="组合 136"/>
            <p:cNvGrpSpPr/>
            <p:nvPr/>
          </p:nvGrpSpPr>
          <p:grpSpPr>
            <a:xfrm rot="0" flipH="1">
              <a:off x="16858" y="6902"/>
              <a:ext cx="766" cy="683"/>
              <a:chOff x="7631" y="3560"/>
              <a:chExt cx="766" cy="683"/>
            </a:xfrm>
          </p:grpSpPr>
          <p:cxnSp>
            <p:nvCxnSpPr>
              <p:cNvPr id="138" name="直接连接符 137"/>
              <p:cNvCxnSpPr/>
              <p:nvPr>
                <p:custDataLst>
                  <p:tags r:id="rId16"/>
                </p:custDataLst>
              </p:nvPr>
            </p:nvCxnSpPr>
            <p:spPr>
              <a:xfrm>
                <a:off x="7631" y="3560"/>
                <a:ext cx="766" cy="0"/>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custDataLst>
                  <p:tags r:id="rId17"/>
                </p:custDataLst>
              </p:nvPr>
            </p:nvCxnSpPr>
            <p:spPr>
              <a:xfrm>
                <a:off x="7661" y="3560"/>
                <a:ext cx="6" cy="683"/>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grpSp>
        <p:grpSp>
          <p:nvGrpSpPr>
            <p:cNvPr id="140" name="组合 139"/>
            <p:cNvGrpSpPr/>
            <p:nvPr/>
          </p:nvGrpSpPr>
          <p:grpSpPr>
            <a:xfrm rot="0" flipH="1" flipV="1">
              <a:off x="16858" y="9935"/>
              <a:ext cx="766" cy="683"/>
              <a:chOff x="7631" y="3560"/>
              <a:chExt cx="766" cy="683"/>
            </a:xfrm>
          </p:grpSpPr>
          <p:cxnSp>
            <p:nvCxnSpPr>
              <p:cNvPr id="141" name="直接连接符 140"/>
              <p:cNvCxnSpPr/>
              <p:nvPr>
                <p:custDataLst>
                  <p:tags r:id="rId18"/>
                </p:custDataLst>
              </p:nvPr>
            </p:nvCxnSpPr>
            <p:spPr>
              <a:xfrm>
                <a:off x="7631" y="3560"/>
                <a:ext cx="766" cy="0"/>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custDataLst>
                  <p:tags r:id="rId19"/>
                </p:custDataLst>
              </p:nvPr>
            </p:nvCxnSpPr>
            <p:spPr>
              <a:xfrm>
                <a:off x="7661" y="3560"/>
                <a:ext cx="6" cy="683"/>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grpSp>
        <p:grpSp>
          <p:nvGrpSpPr>
            <p:cNvPr id="143" name="组合 142"/>
            <p:cNvGrpSpPr/>
            <p:nvPr/>
          </p:nvGrpSpPr>
          <p:grpSpPr>
            <a:xfrm rot="0" flipV="1">
              <a:off x="1974" y="9935"/>
              <a:ext cx="766" cy="683"/>
              <a:chOff x="7631" y="3560"/>
              <a:chExt cx="766" cy="683"/>
            </a:xfrm>
          </p:grpSpPr>
          <p:cxnSp>
            <p:nvCxnSpPr>
              <p:cNvPr id="144" name="直接连接符 143"/>
              <p:cNvCxnSpPr/>
              <p:nvPr>
                <p:custDataLst>
                  <p:tags r:id="rId20"/>
                </p:custDataLst>
              </p:nvPr>
            </p:nvCxnSpPr>
            <p:spPr>
              <a:xfrm>
                <a:off x="7631" y="3560"/>
                <a:ext cx="766" cy="0"/>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custDataLst>
                  <p:tags r:id="rId21"/>
                </p:custDataLst>
              </p:nvPr>
            </p:nvCxnSpPr>
            <p:spPr>
              <a:xfrm>
                <a:off x="7661" y="3560"/>
                <a:ext cx="6" cy="683"/>
              </a:xfrm>
              <a:prstGeom prst="line">
                <a:avLst/>
              </a:prstGeom>
              <a:ln w="76200">
                <a:solidFill>
                  <a:srgbClr val="00CDDD"/>
                </a:solidFill>
              </a:ln>
            </p:spPr>
            <p:style>
              <a:lnRef idx="1">
                <a:schemeClr val="accent1"/>
              </a:lnRef>
              <a:fillRef idx="0">
                <a:schemeClr val="accent1"/>
              </a:fillRef>
              <a:effectRef idx="0">
                <a:schemeClr val="accent1"/>
              </a:effectRef>
              <a:fontRef idx="minor">
                <a:schemeClr val="tx1"/>
              </a:fontRef>
            </p:style>
          </p:cxnSp>
        </p:grpSp>
      </p:grpSp>
      <p:sp>
        <p:nvSpPr>
          <p:cNvPr id="146" name="文本框 145"/>
          <p:cNvSpPr txBox="1"/>
          <p:nvPr>
            <p:custDataLst>
              <p:tags r:id="rId22"/>
            </p:custDataLst>
          </p:nvPr>
        </p:nvSpPr>
        <p:spPr>
          <a:xfrm>
            <a:off x="6374257" y="1915951"/>
            <a:ext cx="4481797" cy="1170305"/>
          </a:xfrm>
          <a:prstGeom prst="rect">
            <a:avLst/>
          </a:prstGeom>
          <a:noFill/>
        </p:spPr>
        <p:txBody>
          <a:bodyPr wrap="square" rtlCol="0" anchor="t">
            <a:spAutoFit/>
          </a:bodyPr>
          <a:p>
            <a:pPr lvl="0" indent="720090" algn="just" fontAlgn="auto">
              <a:lnSpc>
                <a:spcPct val="130000"/>
              </a:lnSpc>
              <a:spcBef>
                <a:spcPts val="0"/>
              </a:spcBef>
              <a:spcAft>
                <a:spcPts val="0"/>
              </a:spcAft>
              <a:buClrTx/>
            </a:pPr>
            <a:r>
              <a:rPr lang="zh-CN" altLang="en-US" dirty="0">
                <a:solidFill>
                  <a:schemeClr val="tx1"/>
                </a:solidFill>
                <a:latin typeface="微软雅黑" panose="020B0503020204020204" charset="-122"/>
                <a:ea typeface="微软雅黑" panose="020B0503020204020204" charset="-122"/>
                <a:sym typeface="+mn-ea"/>
              </a:rPr>
              <a:t>压力机是一种以液压油为工作介质，用来传递能量以实现对金属、木材、塑料等进行压力加工的机械。</a:t>
            </a:r>
            <a:endParaRPr lang="zh-CN" altLang="en-US" dirty="0">
              <a:solidFill>
                <a:schemeClr val="tx1"/>
              </a:solidFill>
              <a:latin typeface="微软雅黑" panose="020B0503020204020204" charset="-122"/>
              <a:ea typeface="微软雅黑" panose="020B0503020204020204" charset="-122"/>
              <a:sym typeface="+mn-ea"/>
            </a:endParaRPr>
          </a:p>
        </p:txBody>
      </p:sp>
      <p:sp>
        <p:nvSpPr>
          <p:cNvPr id="147" name="圆角矩形 146"/>
          <p:cNvSpPr/>
          <p:nvPr>
            <p:custDataLst>
              <p:tags r:id="rId23"/>
            </p:custDataLst>
          </p:nvPr>
        </p:nvSpPr>
        <p:spPr>
          <a:xfrm>
            <a:off x="3038937" y="5631689"/>
            <a:ext cx="1220057" cy="436211"/>
          </a:xfrm>
          <a:prstGeom prst="roundRect">
            <a:avLst/>
          </a:prstGeom>
          <a:noFill/>
          <a:ln w="25400">
            <a:noFill/>
          </a:ln>
          <a:extLst>
            <a:ext uri="{909E8E84-426E-40DD-AFC4-6F175D3DCCD1}">
              <a14:hiddenFill xmlns:a14="http://schemas.microsoft.com/office/drawing/2010/main">
                <a:solidFill>
                  <a:srgbClr val="00CDDD">
                    <a:alpha val="20000"/>
                  </a:srgb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b="1">
                <a:solidFill>
                  <a:schemeClr val="tx1"/>
                </a:solidFill>
                <a:effectLst>
                  <a:outerShdw blurRad="38100" dist="38100" dir="2700000" algn="tl">
                    <a:srgbClr val="000000">
                      <a:alpha val="43137"/>
                    </a:srgbClr>
                  </a:outerShdw>
                </a:effectLst>
              </a:rPr>
              <a:t>压力机</a:t>
            </a:r>
            <a:endParaRPr lang="zh-CN" b="1">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000" fill="hold">
                                          <p:stCondLst>
                                            <p:cond delay="0"/>
                                          </p:stCondLst>
                                        </p:cTn>
                                        <p:tgtEl>
                                          <p:spTgt spid="116"/>
                                        </p:tgtEl>
                                        <p:attrNameLst>
                                          <p:attrName>style.visibility</p:attrName>
                                        </p:attrNameLst>
                                      </p:cBhvr>
                                      <p:to>
                                        <p:strVal val="visible"/>
                                      </p:to>
                                    </p:set>
                                    <p:animEffect transition="in" filter="fade">
                                      <p:cBhvr>
                                        <p:cTn id="7" dur="1000"/>
                                        <p:tgtEl>
                                          <p:spTgt spid="1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500" fill="hold">
                                          <p:stCondLst>
                                            <p:cond delay="0"/>
                                          </p:stCondLst>
                                        </p:cTn>
                                        <p:tgtEl>
                                          <p:spTgt spid="147"/>
                                        </p:tgtEl>
                                        <p:attrNameLst>
                                          <p:attrName>style.visibility</p:attrName>
                                        </p:attrNameLst>
                                      </p:cBhvr>
                                      <p:to>
                                        <p:strVal val="visible"/>
                                      </p:to>
                                    </p:set>
                                    <p:animEffect transition="in" filter="fade">
                                      <p:cBhvr>
                                        <p:cTn id="12" dur="500"/>
                                        <p:tgtEl>
                                          <p:spTgt spid="14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2"/>
                                        </p:tgtEl>
                                        <p:attrNameLst>
                                          <p:attrName>style.visibility</p:attrName>
                                        </p:attrNameLst>
                                      </p:cBhvr>
                                      <p:to>
                                        <p:strVal val="visible"/>
                                      </p:to>
                                    </p:set>
                                    <p:animEffect transition="in" filter="fade">
                                      <p:cBhvr>
                                        <p:cTn id="17" dur="500"/>
                                        <p:tgtEl>
                                          <p:spTgt spid="132"/>
                                        </p:tgtEl>
                                      </p:cBhvr>
                                    </p:animEffect>
                                  </p:childTnLst>
                                </p:cTn>
                              </p:par>
                              <p:par>
                                <p:cTn id="18" presetID="10" presetClass="entr" presetSubtype="0" fill="hold" grpId="0" nodeType="withEffect">
                                  <p:stCondLst>
                                    <p:cond delay="0"/>
                                  </p:stCondLst>
                                  <p:iterate type="lt">
                                    <p:tmPct val="10000"/>
                                  </p:iterate>
                                  <p:childTnLst>
                                    <p:set>
                                      <p:cBhvr>
                                        <p:cTn id="19" dur="1000" fill="hold">
                                          <p:stCondLst>
                                            <p:cond delay="0"/>
                                          </p:stCondLst>
                                        </p:cTn>
                                        <p:tgtEl>
                                          <p:spTgt spid="146"/>
                                        </p:tgtEl>
                                        <p:attrNameLst>
                                          <p:attrName>style.visibility</p:attrName>
                                        </p:attrNameLst>
                                      </p:cBhvr>
                                      <p:to>
                                        <p:strVal val="visible"/>
                                      </p:to>
                                    </p:set>
                                    <p:animEffect transition="in" filter="fade">
                                      <p:cBhvr>
                                        <p:cTn id="20" dur="1000"/>
                                        <p:tgtEl>
                                          <p:spTgt spid="14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7"/>
                                        </p:tgtEl>
                                        <p:attrNameLst>
                                          <p:attrName>style.visibility</p:attrName>
                                        </p:attrNameLst>
                                      </p:cBhvr>
                                      <p:to>
                                        <p:strVal val="visible"/>
                                      </p:to>
                                    </p:set>
                                    <p:animEffect transition="in" filter="fade">
                                      <p:cBhvr>
                                        <p:cTn id="25" dur="500"/>
                                        <p:tgtEl>
                                          <p:spTgt spid="117"/>
                                        </p:tgtEl>
                                      </p:cBhvr>
                                    </p:animEffect>
                                  </p:childTnLst>
                                </p:cTn>
                              </p:par>
                              <p:par>
                                <p:cTn id="26" presetID="10" presetClass="entr" presetSubtype="0" fill="hold" grpId="0" nodeType="withEffect">
                                  <p:stCondLst>
                                    <p:cond delay="0"/>
                                  </p:stCondLst>
                                  <p:iterate type="lt">
                                    <p:tmPct val="10000"/>
                                  </p:iterate>
                                  <p:childTnLst>
                                    <p:set>
                                      <p:cBhvr>
                                        <p:cTn id="27" dur="1000" fill="hold">
                                          <p:stCondLst>
                                            <p:cond delay="0"/>
                                          </p:stCondLst>
                                        </p:cTn>
                                        <p:tgtEl>
                                          <p:spTgt spid="131"/>
                                        </p:tgtEl>
                                        <p:attrNameLst>
                                          <p:attrName>style.visibility</p:attrName>
                                        </p:attrNameLst>
                                      </p:cBhvr>
                                      <p:to>
                                        <p:strVal val="visible"/>
                                      </p:to>
                                    </p:set>
                                    <p:animEffect transition="in" filter="fade">
                                      <p:cBhvr>
                                        <p:cTn id="28" dur="10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bldLvl="0" animBg="1"/>
      <p:bldP spid="146" grpId="0"/>
      <p:bldP spid="1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329427" y="2107450"/>
            <a:ext cx="558179" cy="409838"/>
            <a:chOff x="467341" y="1370621"/>
            <a:chExt cx="558179" cy="409838"/>
          </a:xfrm>
        </p:grpSpPr>
        <p:sp>
          <p:nvSpPr>
            <p:cNvPr id="34" name="椭圆形 33" descr="小圆圈"/>
            <p:cNvSpPr/>
            <p:nvPr/>
          </p:nvSpPr>
          <p:spPr bwMode="blackWhite">
            <a:xfrm>
              <a:off x="535271" y="1370621"/>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35" name="文本框 34" descr="编号 1"/>
            <p:cNvSpPr txBox="1">
              <a:spLocks noChangeAspect="1"/>
            </p:cNvSpPr>
            <p:nvPr/>
          </p:nvSpPr>
          <p:spPr bwMode="blackWhite">
            <a:xfrm>
              <a:off x="467341" y="1398481"/>
              <a:ext cx="558179" cy="369332"/>
            </a:xfrm>
            <a:prstGeom prst="rect">
              <a:avLst/>
            </a:prstGeom>
            <a:noFill/>
          </p:spPr>
          <p:txBody>
            <a:bodyPr wrap="square" rtlCol="0">
              <a:spAutoFit/>
            </a:bodyPr>
            <a:lstStyle>
              <a:defPPr>
                <a:defRPr lang="zh-CN"/>
              </a:defPPr>
            </a:lstStyle>
            <a:p>
              <a:pPr algn="ctr" rtl="0"/>
              <a:r>
                <a:rPr lang="zh-CN" dirty="0">
                  <a:solidFill>
                    <a:schemeClr val="bg1"/>
                  </a:solidFill>
                  <a:cs typeface="Segoe UI Semibold" panose="020B0702040204020203" pitchFamily="34" charset="0"/>
                </a:rPr>
                <a:t>1</a:t>
              </a:r>
              <a:endParaRPr lang="zh-CN" dirty="0">
                <a:solidFill>
                  <a:schemeClr val="bg1"/>
                </a:solidFill>
                <a:cs typeface="Segoe UI Semibold" panose="020B0702040204020203" pitchFamily="34" charset="0"/>
              </a:endParaRPr>
            </a:p>
          </p:txBody>
        </p:sp>
      </p:grpSp>
      <p:grpSp>
        <p:nvGrpSpPr>
          <p:cNvPr id="11" name="组合 10"/>
          <p:cNvGrpSpPr/>
          <p:nvPr/>
        </p:nvGrpSpPr>
        <p:grpSpPr>
          <a:xfrm>
            <a:off x="4329427" y="2807930"/>
            <a:ext cx="558179" cy="409838"/>
            <a:chOff x="467341" y="3692869"/>
            <a:chExt cx="558179" cy="409838"/>
          </a:xfrm>
        </p:grpSpPr>
        <p:sp>
          <p:nvSpPr>
            <p:cNvPr id="37" name="椭圆形 36" descr="小圆圈"/>
            <p:cNvSpPr/>
            <p:nvPr/>
          </p:nvSpPr>
          <p:spPr bwMode="blackWhite">
            <a:xfrm>
              <a:off x="541316" y="3692869"/>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38" name="文本框 37" descr="编号 2"/>
            <p:cNvSpPr txBox="1">
              <a:spLocks noChangeAspect="1"/>
            </p:cNvSpPr>
            <p:nvPr/>
          </p:nvSpPr>
          <p:spPr bwMode="blackWhite">
            <a:xfrm>
              <a:off x="467341" y="3707249"/>
              <a:ext cx="558179" cy="369332"/>
            </a:xfrm>
            <a:prstGeom prst="rect">
              <a:avLst/>
            </a:prstGeom>
            <a:noFill/>
          </p:spPr>
          <p:txBody>
            <a:bodyPr wrap="square" rtlCol="0">
              <a:spAutoFit/>
            </a:bodyPr>
            <a:lstStyle>
              <a:defPPr>
                <a:defRPr lang="zh-CN"/>
              </a:defPPr>
            </a:lstStyle>
            <a:p>
              <a:pPr algn="ctr" rtl="0"/>
              <a:r>
                <a:rPr lang="zh-CN" dirty="0">
                  <a:solidFill>
                    <a:schemeClr val="bg1"/>
                  </a:solidFill>
                  <a:cs typeface="Segoe UI Semibold" panose="020B0702040204020203" pitchFamily="34" charset="0"/>
                </a:rPr>
                <a:t>2</a:t>
              </a:r>
              <a:endParaRPr lang="zh-CN" dirty="0">
                <a:solidFill>
                  <a:schemeClr val="bg1"/>
                </a:solidFill>
                <a:cs typeface="Segoe UI Semibold" panose="020B0702040204020203" pitchFamily="34" charset="0"/>
              </a:endParaRPr>
            </a:p>
          </p:txBody>
        </p:sp>
      </p:grpSp>
      <p:grpSp>
        <p:nvGrpSpPr>
          <p:cNvPr id="14" name="组合 13"/>
          <p:cNvGrpSpPr/>
          <p:nvPr/>
        </p:nvGrpSpPr>
        <p:grpSpPr>
          <a:xfrm>
            <a:off x="4329427" y="3508410"/>
            <a:ext cx="558179" cy="409838"/>
            <a:chOff x="476065" y="4191714"/>
            <a:chExt cx="558179" cy="409838"/>
          </a:xfrm>
        </p:grpSpPr>
        <p:sp>
          <p:nvSpPr>
            <p:cNvPr id="40" name="椭圆形 39" descr="小圆圈"/>
            <p:cNvSpPr/>
            <p:nvPr/>
          </p:nvSpPr>
          <p:spPr bwMode="blackWhite">
            <a:xfrm>
              <a:off x="547162" y="4191714"/>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41" name="文本框 40" descr="编号 3"/>
            <p:cNvSpPr txBox="1">
              <a:spLocks noChangeAspect="1"/>
            </p:cNvSpPr>
            <p:nvPr/>
          </p:nvSpPr>
          <p:spPr bwMode="blackWhite">
            <a:xfrm>
              <a:off x="476065" y="4211967"/>
              <a:ext cx="558179" cy="369332"/>
            </a:xfrm>
            <a:prstGeom prst="rect">
              <a:avLst/>
            </a:prstGeom>
            <a:noFill/>
          </p:spPr>
          <p:txBody>
            <a:bodyPr wrap="square" rtlCol="0">
              <a:spAutoFit/>
            </a:bodyPr>
            <a:lstStyle>
              <a:defPPr>
                <a:defRPr lang="zh-CN"/>
              </a:defPPr>
            </a:lstStyle>
            <a:p>
              <a:pPr algn="ctr" rtl="0"/>
              <a:r>
                <a:rPr lang="zh-CN">
                  <a:solidFill>
                    <a:schemeClr val="bg1"/>
                  </a:solidFill>
                  <a:cs typeface="Segoe UI Semibold" panose="020B0702040204020203" pitchFamily="34" charset="0"/>
                </a:rPr>
                <a:t>3</a:t>
              </a:r>
              <a:endParaRPr lang="zh-CN">
                <a:solidFill>
                  <a:schemeClr val="bg1"/>
                </a:solidFill>
                <a:cs typeface="Segoe UI Semibold" panose="020B0702040204020203" pitchFamily="34" charset="0"/>
              </a:endParaRPr>
            </a:p>
          </p:txBody>
        </p:sp>
      </p:grpSp>
      <p:sp>
        <p:nvSpPr>
          <p:cNvPr id="10" name="文本框 9"/>
          <p:cNvSpPr txBox="1"/>
          <p:nvPr/>
        </p:nvSpPr>
        <p:spPr>
          <a:xfrm>
            <a:off x="4958703" y="2107450"/>
            <a:ext cx="6094428" cy="368300"/>
          </a:xfrm>
          <a:prstGeom prst="rect">
            <a:avLst/>
          </a:prstGeom>
          <a:noFill/>
        </p:spPr>
        <p:txBody>
          <a:bodyPr wrap="square">
            <a:spAutoFit/>
          </a:bodyPr>
          <a:lstStyle/>
          <a:p>
            <a:r>
              <a:rPr lang="zh-CN" altLang="en-US" dirty="0"/>
              <a:t>能够掌握典型液压与气压传动系统的分析步骤和方法；</a:t>
            </a:r>
            <a:endParaRPr lang="zh-CN" altLang="en-US" dirty="0"/>
          </a:p>
        </p:txBody>
      </p:sp>
      <p:sp>
        <p:nvSpPr>
          <p:cNvPr id="13" name="文本框 12"/>
          <p:cNvSpPr txBox="1"/>
          <p:nvPr/>
        </p:nvSpPr>
        <p:spPr>
          <a:xfrm>
            <a:off x="4958703" y="2828076"/>
            <a:ext cx="6094428" cy="368300"/>
          </a:xfrm>
          <a:prstGeom prst="rect">
            <a:avLst/>
          </a:prstGeom>
          <a:noFill/>
        </p:spPr>
        <p:txBody>
          <a:bodyPr wrap="square">
            <a:spAutoFit/>
          </a:bodyPr>
          <a:lstStyle/>
          <a:p>
            <a:r>
              <a:rPr lang="zh-CN" altLang="en-US" dirty="0"/>
              <a:t>能够掌握气压传动基本回路的工作原理和特点；</a:t>
            </a:r>
            <a:endParaRPr lang="zh-CN" altLang="en-US" dirty="0"/>
          </a:p>
        </p:txBody>
      </p:sp>
      <p:sp>
        <p:nvSpPr>
          <p:cNvPr id="16" name="文本框 15"/>
          <p:cNvSpPr txBox="1"/>
          <p:nvPr/>
        </p:nvSpPr>
        <p:spPr>
          <a:xfrm>
            <a:off x="4958703" y="3523937"/>
            <a:ext cx="6094428" cy="368300"/>
          </a:xfrm>
          <a:prstGeom prst="rect">
            <a:avLst/>
          </a:prstGeom>
          <a:noFill/>
        </p:spPr>
        <p:txBody>
          <a:bodyPr wrap="square">
            <a:spAutoFit/>
          </a:bodyPr>
          <a:lstStyle/>
          <a:p>
            <a:r>
              <a:rPr lang="zh-CN" altLang="en-US" dirty="0"/>
              <a:t>能够正确绘制液压传动系统工作原理图；</a:t>
            </a:r>
            <a:endParaRPr lang="zh-CN" altLang="en-US" dirty="0"/>
          </a:p>
        </p:txBody>
      </p:sp>
      <p:grpSp>
        <p:nvGrpSpPr>
          <p:cNvPr id="17" name="组合 16"/>
          <p:cNvGrpSpPr/>
          <p:nvPr/>
        </p:nvGrpSpPr>
        <p:grpSpPr>
          <a:xfrm>
            <a:off x="4329427" y="4208890"/>
            <a:ext cx="558179" cy="409838"/>
            <a:chOff x="467341" y="1370621"/>
            <a:chExt cx="558179" cy="409838"/>
          </a:xfrm>
        </p:grpSpPr>
        <p:sp>
          <p:nvSpPr>
            <p:cNvPr id="18" name="椭圆形 33" descr="小圆圈"/>
            <p:cNvSpPr/>
            <p:nvPr/>
          </p:nvSpPr>
          <p:spPr bwMode="blackWhite">
            <a:xfrm>
              <a:off x="535271" y="1370621"/>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19" name="文本框 18" descr="编号 1"/>
            <p:cNvSpPr txBox="1">
              <a:spLocks noChangeAspect="1"/>
            </p:cNvSpPr>
            <p:nvPr/>
          </p:nvSpPr>
          <p:spPr bwMode="blackWhite">
            <a:xfrm>
              <a:off x="467341" y="1398481"/>
              <a:ext cx="558179" cy="369332"/>
            </a:xfrm>
            <a:prstGeom prst="rect">
              <a:avLst/>
            </a:prstGeom>
            <a:noFill/>
          </p:spPr>
          <p:txBody>
            <a:bodyPr wrap="square" rtlCol="0">
              <a:spAutoFit/>
            </a:bodyPr>
            <a:lstStyle>
              <a:defPPr>
                <a:defRPr lang="zh-CN"/>
              </a:defPPr>
            </a:lstStyle>
            <a:p>
              <a:pPr algn="ctr" rtl="0"/>
              <a:r>
                <a:rPr lang="en-US" altLang="zh-CN" dirty="0">
                  <a:solidFill>
                    <a:schemeClr val="bg1"/>
                  </a:solidFill>
                  <a:cs typeface="Segoe UI Semibold" panose="020B0702040204020203" pitchFamily="34" charset="0"/>
                </a:rPr>
                <a:t>4</a:t>
              </a:r>
              <a:endParaRPr lang="zh-CN" dirty="0">
                <a:solidFill>
                  <a:schemeClr val="bg1"/>
                </a:solidFill>
                <a:cs typeface="Segoe UI Semibold" panose="020B0702040204020203" pitchFamily="34" charset="0"/>
              </a:endParaRPr>
            </a:p>
          </p:txBody>
        </p:sp>
      </p:grpSp>
      <p:grpSp>
        <p:nvGrpSpPr>
          <p:cNvPr id="20" name="组合 19"/>
          <p:cNvGrpSpPr/>
          <p:nvPr/>
        </p:nvGrpSpPr>
        <p:grpSpPr>
          <a:xfrm>
            <a:off x="4329427" y="4909370"/>
            <a:ext cx="558179" cy="409838"/>
            <a:chOff x="467341" y="3692869"/>
            <a:chExt cx="558179" cy="409838"/>
          </a:xfrm>
        </p:grpSpPr>
        <p:sp>
          <p:nvSpPr>
            <p:cNvPr id="21" name="椭圆形 36" descr="小圆圈"/>
            <p:cNvSpPr/>
            <p:nvPr/>
          </p:nvSpPr>
          <p:spPr bwMode="blackWhite">
            <a:xfrm>
              <a:off x="541316" y="3692869"/>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22" name="文本框 21" descr="编号 2"/>
            <p:cNvSpPr txBox="1">
              <a:spLocks noChangeAspect="1"/>
            </p:cNvSpPr>
            <p:nvPr/>
          </p:nvSpPr>
          <p:spPr bwMode="blackWhite">
            <a:xfrm>
              <a:off x="467341" y="3707249"/>
              <a:ext cx="558179" cy="369332"/>
            </a:xfrm>
            <a:prstGeom prst="rect">
              <a:avLst/>
            </a:prstGeom>
            <a:noFill/>
          </p:spPr>
          <p:txBody>
            <a:bodyPr wrap="square" rtlCol="0">
              <a:spAutoFit/>
            </a:bodyPr>
            <a:lstStyle>
              <a:defPPr>
                <a:defRPr lang="zh-CN"/>
              </a:defPPr>
            </a:lstStyle>
            <a:p>
              <a:pPr algn="ctr" rtl="0"/>
              <a:r>
                <a:rPr lang="en-US" altLang="zh-CN" dirty="0">
                  <a:solidFill>
                    <a:schemeClr val="bg1"/>
                  </a:solidFill>
                  <a:cs typeface="Segoe UI Semibold" panose="020B0702040204020203" pitchFamily="34" charset="0"/>
                </a:rPr>
                <a:t>5</a:t>
              </a:r>
              <a:endParaRPr lang="zh-CN" dirty="0">
                <a:solidFill>
                  <a:schemeClr val="bg1"/>
                </a:solidFill>
                <a:cs typeface="Segoe UI Semibold" panose="020B0702040204020203" pitchFamily="34" charset="0"/>
              </a:endParaRPr>
            </a:p>
          </p:txBody>
        </p:sp>
      </p:grpSp>
      <p:sp>
        <p:nvSpPr>
          <p:cNvPr id="27" name="文本框 26"/>
          <p:cNvSpPr txBox="1"/>
          <p:nvPr/>
        </p:nvSpPr>
        <p:spPr>
          <a:xfrm>
            <a:off x="4958703" y="4244563"/>
            <a:ext cx="6094428" cy="368300"/>
          </a:xfrm>
          <a:prstGeom prst="rect">
            <a:avLst/>
          </a:prstGeom>
          <a:noFill/>
        </p:spPr>
        <p:txBody>
          <a:bodyPr wrap="square">
            <a:spAutoFit/>
          </a:bodyPr>
          <a:lstStyle/>
          <a:p>
            <a:r>
              <a:rPr lang="zh-CN" altLang="en-US" dirty="0"/>
              <a:t>能够正确绘制气压传动系统工作原理图；</a:t>
            </a:r>
            <a:endParaRPr lang="zh-CN" altLang="en-US" dirty="0"/>
          </a:p>
        </p:txBody>
      </p:sp>
      <p:sp>
        <p:nvSpPr>
          <p:cNvPr id="29" name="文本框 28"/>
          <p:cNvSpPr txBox="1"/>
          <p:nvPr/>
        </p:nvSpPr>
        <p:spPr>
          <a:xfrm>
            <a:off x="4958703" y="4824854"/>
            <a:ext cx="6094428" cy="922020"/>
          </a:xfrm>
          <a:prstGeom prst="rect">
            <a:avLst/>
          </a:prstGeom>
          <a:noFill/>
        </p:spPr>
        <p:txBody>
          <a:bodyPr wrap="square">
            <a:spAutoFit/>
          </a:bodyPr>
          <a:lstStyle/>
          <a:p>
            <a:pPr indent="0" fontAlgn="auto">
              <a:lnSpc>
                <a:spcPct val="150000"/>
              </a:lnSpc>
            </a:pPr>
            <a:r>
              <a:rPr lang="zh-CN" altLang="en-US" dirty="0"/>
              <a:t>能够以典型系统为导向，培养学生精益求精、一丝不苟的精神以及了解中国制造的传统印记和大国工匠的精神。</a:t>
            </a:r>
            <a:endParaRPr lang="zh-CN" altLang="en-US" dirty="0"/>
          </a:p>
        </p:txBody>
      </p:sp>
      <p:sp>
        <p:nvSpPr>
          <p:cNvPr id="46" name="文本框 45" descr="编号 1"/>
          <p:cNvSpPr txBox="1">
            <a:spLocks noChangeAspect="1"/>
          </p:cNvSpPr>
          <p:nvPr/>
        </p:nvSpPr>
        <p:spPr bwMode="blackWhite">
          <a:xfrm>
            <a:off x="4344670" y="5883910"/>
            <a:ext cx="558165" cy="369570"/>
          </a:xfrm>
          <a:prstGeom prst="rect">
            <a:avLst/>
          </a:prstGeom>
          <a:noFill/>
        </p:spPr>
        <p:txBody>
          <a:bodyPr wrap="square" rtlCol="0">
            <a:spAutoFit/>
          </a:bodyPr>
          <a:lstStyle>
            <a:defPPr>
              <a:defRPr lang="zh-CN"/>
            </a:defPPr>
          </a:lstStyle>
          <a:p>
            <a:pPr algn="ctr" rtl="0"/>
            <a:r>
              <a:rPr lang="en-US" altLang="zh-CN" dirty="0">
                <a:solidFill>
                  <a:schemeClr val="bg1"/>
                </a:solidFill>
                <a:cs typeface="Segoe UI Semibold" panose="020B0702040204020203" pitchFamily="34" charset="0"/>
              </a:rPr>
              <a:t>7</a:t>
            </a:r>
            <a:endParaRPr lang="zh-CN" dirty="0">
              <a:solidFill>
                <a:schemeClr val="bg1"/>
              </a:solidFill>
              <a:cs typeface="Segoe UI Semibold" panose="020B0702040204020203" pitchFamily="34" charset="0"/>
            </a:endParaRPr>
          </a:p>
        </p:txBody>
      </p:sp>
      <p:pic>
        <p:nvPicPr>
          <p:cNvPr id="50" name="图片 49"/>
          <p:cNvPicPr>
            <a:picLocks noChangeAspect="1"/>
          </p:cNvPicPr>
          <p:nvPr/>
        </p:nvPicPr>
        <p:blipFill>
          <a:blip r:embed="rId1"/>
          <a:stretch>
            <a:fillRect/>
          </a:stretch>
        </p:blipFill>
        <p:spPr>
          <a:xfrm>
            <a:off x="183823" y="2266981"/>
            <a:ext cx="3897303" cy="2598202"/>
          </a:xfrm>
          <a:prstGeom prst="rect">
            <a:avLst/>
          </a:prstGeom>
        </p:spPr>
      </p:pic>
      <p:sp>
        <p:nvSpPr>
          <p:cNvPr id="51" name="文本框 50"/>
          <p:cNvSpPr txBox="1"/>
          <p:nvPr/>
        </p:nvSpPr>
        <p:spPr>
          <a:xfrm>
            <a:off x="89555" y="7700708"/>
            <a:ext cx="3561225" cy="230832"/>
          </a:xfrm>
          <a:prstGeom prst="rect">
            <a:avLst/>
          </a:prstGeom>
          <a:noFill/>
        </p:spPr>
        <p:txBody>
          <a:bodyPr wrap="square" rtlCol="0">
            <a:spAutoFit/>
          </a:bodyPr>
          <a:lstStyle/>
          <a:p>
            <a:r>
              <a:rPr lang="zh-CN" altLang="en-US" sz="900">
                <a:hlinkClick r:id="rId2" tooltip="https://www.editage.cn/insights/2013.html"/>
              </a:rPr>
              <a:t>此照片</a:t>
            </a:r>
            <a:r>
              <a:rPr lang="zh-CN" altLang="en-US" sz="900"/>
              <a:t>，作者: 未知作者，许可证: </a:t>
            </a:r>
            <a:r>
              <a:rPr lang="zh-CN" altLang="en-US" sz="900">
                <a:hlinkClick r:id="rId3" tooltip="https://creativecommons.org/licenses/by-nc-sa/3.0/"/>
              </a:rPr>
              <a:t>CC BY-SA-NC</a:t>
            </a:r>
            <a:endParaRPr lang="zh-CN" altLang="en-US" sz="9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5" descr="液压机原理图"/>
          <p:cNvPicPr>
            <a:picLocks noChangeAspect="1"/>
          </p:cNvPicPr>
          <p:nvPr>
            <p:custDataLst>
              <p:tags r:id="rId1"/>
            </p:custDataLst>
          </p:nvPr>
        </p:nvPicPr>
        <p:blipFill>
          <a:blip r:embed="rId2"/>
          <a:srcRect l="6887" r="8305" b="11039"/>
          <a:stretch>
            <a:fillRect/>
          </a:stretch>
        </p:blipFill>
        <p:spPr>
          <a:xfrm>
            <a:off x="7021195" y="1629410"/>
            <a:ext cx="5015865" cy="4599305"/>
          </a:xfrm>
          <a:prstGeom prst="rect">
            <a:avLst/>
          </a:prstGeom>
        </p:spPr>
      </p:pic>
      <p:sp>
        <p:nvSpPr>
          <p:cNvPr id="4" name="object 3"/>
          <p:cNvSpPr txBox="1"/>
          <p:nvPr>
            <p:custDataLst>
              <p:tags r:id="rId3"/>
            </p:custDataLst>
          </p:nvPr>
        </p:nvSpPr>
        <p:spPr>
          <a:xfrm>
            <a:off x="1505585" y="1629410"/>
            <a:ext cx="5438775" cy="4360545"/>
          </a:xfrm>
          <a:prstGeom prst="rect">
            <a:avLst/>
          </a:prstGeom>
        </p:spPr>
        <p:txBody>
          <a:bodyPr vert="horz" wrap="square" lIns="0" tIns="57150" rIns="0" bIns="0" rtlCol="0">
            <a:spAutoFit/>
          </a:bodyPr>
          <a:p>
            <a:pPr marL="12700" algn="just" fontAlgn="auto">
              <a:lnSpc>
                <a:spcPct val="150000"/>
              </a:lnSpc>
              <a:spcBef>
                <a:spcPts val="290"/>
              </a:spcBef>
            </a:pPr>
            <a:r>
              <a:rPr spc="-60" dirty="0">
                <a:solidFill>
                  <a:srgbClr val="00020C"/>
                </a:solidFill>
                <a:latin typeface="Times New Roman" panose="02020603050405020304" pitchFamily="18" charset="0"/>
                <a:cs typeface="Times New Roman" panose="02020603050405020304" pitchFamily="18" charset="0"/>
              </a:rPr>
              <a:t>液压机液压系统完成的主要动作如下：</a:t>
            </a:r>
            <a:endParaRPr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1）主缸（上液压红）驱动上滑块实现“快速下行→慢速加压→保压→泄压→快速回程→原位停止”的工作循环。</a:t>
            </a:r>
            <a:endParaRPr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2）顶出缸活塞的顶出、退回。</a:t>
            </a:r>
            <a:endParaRPr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3）在进行薄板拉伸时，有时还需要利用顶出缸将坯料压紧，实现浮动压边。</a:t>
            </a:r>
            <a:endParaRPr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4）液压机液压系统是一种以压力变换为主的中、高压系统，一般工作压力为10~40MPa，有些高达100~150MPa，且流最大。因此，要求其功率利用合理，工作平稳性和安全可靠性高。</a:t>
            </a:r>
            <a:endParaRPr spc="-60" dirty="0">
              <a:solidFill>
                <a:srgbClr val="00020C"/>
              </a:solidFill>
              <a:latin typeface="Times New Roman" panose="02020603050405020304" pitchFamily="18" charset="0"/>
              <a:cs typeface="Times New Roman" panose="02020603050405020304" pitchFamily="18" charset="0"/>
            </a:endParaRPr>
          </a:p>
        </p:txBody>
      </p:sp>
      <p:sp>
        <p:nvSpPr>
          <p:cNvPr id="106" name="文本框 105"/>
          <p:cNvSpPr txBox="1"/>
          <p:nvPr/>
        </p:nvSpPr>
        <p:spPr>
          <a:xfrm>
            <a:off x="7174230" y="6286500"/>
            <a:ext cx="4930140" cy="337185"/>
          </a:xfrm>
          <a:prstGeom prst="rect">
            <a:avLst/>
          </a:prstGeom>
          <a:noFill/>
          <a:ln w="9525">
            <a:noFill/>
          </a:ln>
        </p:spPr>
        <p:txBody>
          <a:bodyPr wrap="square">
            <a:spAutoFit/>
          </a:bodyPr>
          <a:p>
            <a:pPr indent="112395" algn="ctr"/>
            <a:r>
              <a:rPr lang="zh-CN" sz="1600" b="1">
                <a:latin typeface="Times New Roman" panose="02020603050405020304" pitchFamily="18" charset="0"/>
                <a:ea typeface="宋体" panose="02010600030101010101" pitchFamily="2" charset="-122"/>
                <a:cs typeface="Times New Roman" panose="02020603050405020304" pitchFamily="18" charset="0"/>
              </a:rPr>
              <a:t>YA32-200</a:t>
            </a:r>
            <a:r>
              <a:rPr lang="zh-CN" sz="1600" b="1">
                <a:ea typeface="宋体" panose="02010600030101010101" pitchFamily="2" charset="-122"/>
              </a:rPr>
              <a:t>型四柱万能液压机液压系统工作原理图</a:t>
            </a:r>
            <a:endParaRPr lang="zh-CN" altLang="en-US" sz="1600" b="1">
              <a:ea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
          <p:cNvSpPr txBox="1"/>
          <p:nvPr>
            <p:custDataLst>
              <p:tags r:id="rId1"/>
            </p:custDataLst>
          </p:nvPr>
        </p:nvSpPr>
        <p:spPr>
          <a:xfrm>
            <a:off x="1686560" y="1553210"/>
            <a:ext cx="9769475" cy="4563110"/>
          </a:xfrm>
          <a:prstGeom prst="rect">
            <a:avLst/>
          </a:prstGeom>
        </p:spPr>
        <p:txBody>
          <a:bodyPr vert="horz" wrap="square" lIns="0" tIns="57150" rIns="0" bIns="0" rtlCol="0">
            <a:spAutoFit/>
          </a:bodyPr>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1.主缸运动</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（1）快速下行  </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 </a:t>
            </a: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按下起动按钮，电磁铁1YA、5YA 通电吸合，低压控制油使电液阀6切换至右位，同时经阀8将液控单向阀9打开。泵1输出的油液经阀6右位、单向阀13向主缸17上腔供油，主缸下腔的油液经液控单向阀9、阀6右位、阀20中位回油。因为此时主缸滑块19在自重作用下快速下降，但泵1的全部流量还不足以补充主缸上腔空出的容积，在上腔形成局部真空，置于液压缸顶部的充液箱15的油液经液控单向阀16（充液阀）进入主缸上腔。</a:t>
            </a:r>
            <a:endParaRPr sz="2400"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
          <p:cNvSpPr txBox="1"/>
          <p:nvPr>
            <p:custDataLst>
              <p:tags r:id="rId1"/>
            </p:custDataLst>
          </p:nvPr>
        </p:nvSpPr>
        <p:spPr>
          <a:xfrm>
            <a:off x="1686560" y="1457960"/>
            <a:ext cx="9769475" cy="5117465"/>
          </a:xfrm>
          <a:prstGeom prst="rect">
            <a:avLst/>
          </a:prstGeom>
        </p:spPr>
        <p:txBody>
          <a:bodyPr vert="horz" wrap="square" lIns="0" tIns="57150" rIns="0" bIns="0" rtlCol="0">
            <a:spAutoFit/>
          </a:bodyPr>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1.主缸运动</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sym typeface="+mn-ea"/>
              </a:rPr>
              <a:t>（2）慢速接近工件并加压</a:t>
            </a:r>
            <a:r>
              <a:rPr sz="2400" spc="-60" dirty="0">
                <a:solidFill>
                  <a:srgbClr val="00020C"/>
                </a:solidFill>
                <a:latin typeface="Times New Roman" panose="02020603050405020304" pitchFamily="18" charset="0"/>
                <a:cs typeface="Times New Roman" panose="02020603050405020304" pitchFamily="18" charset="0"/>
              </a:rPr>
              <a:t> </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 </a:t>
            </a: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当主缸滑块上的挡铁18压下行程开关SA2时，电磁铁5YA断电，阀8处于常态位置，阀9关闭。主缸回油经背压（平衡）阀10、阀6右位、阀20中位至油箱。由于回油路上有背压力，滑块单靠自重不能下降，这时主缸上腔压力升高，充液阀16关闭，压力油推动活塞使滑块慢速接近工件。当主缸活塞的滑块抵住工件后，阻力急剧增加，上腔油液压力进一步提高，变量泵1的输出流量则自动减小，主缸活塞的速度变得更慢，此时滑块以极慢的速度对工件加压。</a:t>
            </a:r>
            <a:endParaRPr sz="2400"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
          <p:cNvSpPr txBox="1"/>
          <p:nvPr>
            <p:custDataLst>
              <p:tags r:id="rId1"/>
            </p:custDataLst>
          </p:nvPr>
        </p:nvSpPr>
        <p:spPr>
          <a:xfrm>
            <a:off x="1686560" y="1553210"/>
            <a:ext cx="9769475" cy="4009390"/>
          </a:xfrm>
          <a:prstGeom prst="rect">
            <a:avLst/>
          </a:prstGeom>
        </p:spPr>
        <p:txBody>
          <a:bodyPr vert="horz" wrap="square" lIns="0" tIns="57150" rIns="0" bIns="0" rtlCol="0">
            <a:spAutoFit/>
          </a:bodyPr>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1.主缸运动</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sym typeface="+mn-ea"/>
              </a:rPr>
              <a:t>（3）保压</a:t>
            </a:r>
            <a:r>
              <a:rPr sz="2400" spc="-60" dirty="0">
                <a:solidFill>
                  <a:srgbClr val="00020C"/>
                </a:solidFill>
                <a:latin typeface="Times New Roman" panose="02020603050405020304" pitchFamily="18" charset="0"/>
                <a:cs typeface="Times New Roman" panose="02020603050405020304" pitchFamily="18" charset="0"/>
              </a:rPr>
              <a:t> </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 </a:t>
            </a: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  当主缸上腔的油液压力达到压力继电器12的调整值时，压力继电器发出信号使电磁铁1YA断电，阀6回到中位，将主缸上、下油腔封闭。此时，泵1的流量经阀6、阀20的中位卸荷。由于单向阀13的密封性能好，保证了主缸上腔良好的密封性，使主缸上腔保持高压。保压时间可由压力继电器12控制的时间继电器调整。</a:t>
            </a:r>
            <a:endParaRPr sz="2400"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
          <p:cNvSpPr txBox="1"/>
          <p:nvPr>
            <p:custDataLst>
              <p:tags r:id="rId1"/>
            </p:custDataLst>
          </p:nvPr>
        </p:nvSpPr>
        <p:spPr>
          <a:xfrm>
            <a:off x="1686560" y="1553210"/>
            <a:ext cx="9769475" cy="4563110"/>
          </a:xfrm>
          <a:prstGeom prst="rect">
            <a:avLst/>
          </a:prstGeom>
        </p:spPr>
        <p:txBody>
          <a:bodyPr vert="horz" wrap="square" lIns="0" tIns="57150" rIns="0" bIns="0" rtlCol="0">
            <a:spAutoFit/>
          </a:bodyPr>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1.主缸运动</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（4）泄压并快速回程  </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 </a:t>
            </a: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保压结束时，压力继电器12控制的时间继电器发出信号，使电磁铁2YA通电（当定程压制成形时，则由行程开关SA3发信号），主缸处于回程状态。但由于液压机压力高，而主缸的直径大、行程长，缸内液体在加压过程中受到压缩而储存的能量相当大。为了防止上腔与回油路瞬间接通而产生液压冲击现象，造成机械设备和管路的剧烈振动，发出巨大的噪声，保压后回程时采用了先泄压然后再回程的措施。</a:t>
            </a:r>
            <a:endParaRPr sz="2400"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
          <p:cNvSpPr txBox="1"/>
          <p:nvPr>
            <p:custDataLst>
              <p:tags r:id="rId1"/>
            </p:custDataLst>
          </p:nvPr>
        </p:nvSpPr>
        <p:spPr>
          <a:xfrm>
            <a:off x="1686560" y="1553210"/>
            <a:ext cx="9769475" cy="3455035"/>
          </a:xfrm>
          <a:prstGeom prst="rect">
            <a:avLst/>
          </a:prstGeom>
        </p:spPr>
        <p:txBody>
          <a:bodyPr vert="horz" wrap="square" lIns="0" tIns="57150" rIns="0" bIns="0" rtlCol="0">
            <a:spAutoFit/>
          </a:bodyPr>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1.主缸运动</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（5）停止  </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 </a:t>
            </a: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当主缸滑块上的挡铁18压下行程开关SA1时，电磁铁2YA断电，主缸被中位为M形机能的换向阀6锁紧，主缸活塞停止运动，回程结束。此时，泵1的油液经阀6、阀20的中位回油箱而处于卸荷状态。在使用过程中，主缸可停留在任意位置。</a:t>
            </a:r>
            <a:endParaRPr sz="2400"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
          <p:cNvSpPr txBox="1"/>
          <p:nvPr>
            <p:custDataLst>
              <p:tags r:id="rId1"/>
            </p:custDataLst>
          </p:nvPr>
        </p:nvSpPr>
        <p:spPr>
          <a:xfrm>
            <a:off x="1686560" y="1257935"/>
            <a:ext cx="9769475" cy="5266055"/>
          </a:xfrm>
          <a:prstGeom prst="rect">
            <a:avLst/>
          </a:prstGeom>
        </p:spPr>
        <p:txBody>
          <a:bodyPr vert="horz" wrap="square" lIns="0" tIns="57150" rIns="0" bIns="0" rtlCol="0">
            <a:spAutoFit/>
          </a:bodyPr>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2.顶出缸运动</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（1）顶出  </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按下起动按钮，3YA通电，换向阀20左位接入系统，泵1输出的压力油经阀6中位、阀20左位进入顶出缸下腔，上腔的油液经阀20回油，活塞上升。</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（2）退回  </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按下退回按钮，3YA断电，4YA通电，换向阀20右位接入系统，上腔进油，下腔回油，顶出缸活塞下降。</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（3）停止  </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按下停止按钮，电磁阀20的电磁铁3YA、4YA断电，顶出缸即停止运动。</a:t>
            </a:r>
            <a:endParaRPr sz="2400"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
          <p:cNvSpPr txBox="1"/>
          <p:nvPr>
            <p:custDataLst>
              <p:tags r:id="rId1"/>
            </p:custDataLst>
          </p:nvPr>
        </p:nvSpPr>
        <p:spPr>
          <a:xfrm>
            <a:off x="1686560" y="1257935"/>
            <a:ext cx="9769475" cy="4563110"/>
          </a:xfrm>
          <a:prstGeom prst="rect">
            <a:avLst/>
          </a:prstGeom>
        </p:spPr>
        <p:txBody>
          <a:bodyPr vert="horz" wrap="square" lIns="0" tIns="57150" rIns="0" bIns="0" rtlCol="0">
            <a:spAutoFit/>
          </a:bodyPr>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2.顶出缸运动</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（4）浮动压边  </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rPr>
              <a:t> </a:t>
            </a: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在进行薄板拉伸压边时，要求顶出缸下腔既保持一定的压力，又能跟随主缸滑块的下压而下降。这时应先使3YA通电，使顶出缸停止在顶出位置上，然后又断电，顶出缸下腔的油液被阀20封住。主缸滑块下压时，顶出缸活塞被迫随之下行，顶出缸下腔回油经节流阀22和背压阀23流回油箱，从而建立起所需的压边力。图6.2.2中所示的溢流阀24是当节流器22阻塞时起安全保护作用的。</a:t>
            </a:r>
            <a:endParaRPr sz="2400"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061970" y="1736725"/>
            <a:ext cx="6872605" cy="4997450"/>
          </a:xfrm>
          <a:prstGeom prst="rect">
            <a:avLst/>
          </a:prstGeom>
        </p:spPr>
      </p:pic>
      <p:sp>
        <p:nvSpPr>
          <p:cNvPr id="102" name="文本框 101"/>
          <p:cNvSpPr txBox="1"/>
          <p:nvPr/>
        </p:nvSpPr>
        <p:spPr>
          <a:xfrm>
            <a:off x="3061970" y="1244600"/>
            <a:ext cx="5971540" cy="368300"/>
          </a:xfrm>
          <a:prstGeom prst="rect">
            <a:avLst/>
          </a:prstGeom>
          <a:noFill/>
          <a:ln w="9525">
            <a:noFill/>
          </a:ln>
        </p:spPr>
        <p:txBody>
          <a:bodyPr wrap="square">
            <a:spAutoFit/>
          </a:bodyPr>
          <a:p>
            <a:pPr indent="112395" algn="ctr"/>
            <a:r>
              <a:rPr lang="en-US" b="1">
                <a:latin typeface="Times New Roman" panose="02020603050405020304" pitchFamily="18" charset="0"/>
                <a:ea typeface="宋体" panose="02010600030101010101" pitchFamily="2" charset="-122"/>
              </a:rPr>
              <a:t>YA32-200</a:t>
            </a:r>
            <a:r>
              <a:rPr lang="zh-CN" b="1">
                <a:ea typeface="宋体" panose="02010600030101010101" pitchFamily="2" charset="-122"/>
              </a:rPr>
              <a:t>型四柱万能液压机液压系统电磁铁动作顺序表</a:t>
            </a:r>
            <a:endParaRPr lang="zh-CN" altLang="en-US" b="1">
              <a:ea typeface="宋体" panose="0201060003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
          <p:cNvSpPr txBox="1"/>
          <p:nvPr>
            <p:custDataLst>
              <p:tags r:id="rId1"/>
            </p:custDataLst>
          </p:nvPr>
        </p:nvSpPr>
        <p:spPr>
          <a:xfrm>
            <a:off x="1686560" y="1705610"/>
            <a:ext cx="9769475" cy="4009390"/>
          </a:xfrm>
          <a:prstGeom prst="rect">
            <a:avLst/>
          </a:prstGeom>
        </p:spPr>
        <p:txBody>
          <a:bodyPr vert="horz" wrap="square" lIns="0" tIns="57150" rIns="0" bIns="0" rtlCol="0">
            <a:spAutoFit/>
          </a:bodyPr>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3</a:t>
            </a:r>
            <a:r>
              <a:rPr sz="2400" spc="-60" dirty="0">
                <a:solidFill>
                  <a:srgbClr val="00020C"/>
                </a:solidFill>
                <a:latin typeface="Times New Roman" panose="02020603050405020304" pitchFamily="18" charset="0"/>
                <a:cs typeface="Times New Roman" panose="02020603050405020304" pitchFamily="18" charset="0"/>
              </a:rPr>
              <a:t>.液压机液压系统特点</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1）系统采用高压，大流量的恒功率交量泵供油，既符合工艺要求，又节省能量。这是液压机液压系统的一个特点。系统的工作压力由远程调压阀5来调节。</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2）利用活塞滑块自重的作用实现快速下行，以缩短辅助时间；采用充液阀对主缸充液，使系统结构简单，液压元件少并能节省能量，这在中、小型液压机中是一种常用的方案。</a:t>
            </a:r>
            <a:endParaRPr sz="2400"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箭头: 五边形 5"/>
          <p:cNvSpPr/>
          <p:nvPr/>
        </p:nvSpPr>
        <p:spPr>
          <a:xfrm>
            <a:off x="1749425" y="3054985"/>
            <a:ext cx="928370" cy="628650"/>
          </a:xfrm>
          <a:custGeom>
            <a:avLst/>
            <a:gdLst>
              <a:gd name="connsiteX0" fmla="*/ 0 w 833438"/>
              <a:gd name="connsiteY0" fmla="*/ 0 h 352425"/>
              <a:gd name="connsiteX1" fmla="*/ 657226 w 833438"/>
              <a:gd name="connsiteY1" fmla="*/ 0 h 352425"/>
              <a:gd name="connsiteX2" fmla="*/ 833438 w 833438"/>
              <a:gd name="connsiteY2" fmla="*/ 176213 h 352425"/>
              <a:gd name="connsiteX3" fmla="*/ 657226 w 833438"/>
              <a:gd name="connsiteY3" fmla="*/ 352425 h 352425"/>
              <a:gd name="connsiteX4" fmla="*/ 0 w 833438"/>
              <a:gd name="connsiteY4" fmla="*/ 352425 h 352425"/>
              <a:gd name="connsiteX5" fmla="*/ 0 w 833438"/>
              <a:gd name="connsiteY5" fmla="*/ 0 h 352425"/>
              <a:gd name="connsiteX0-1" fmla="*/ 0 w 833438"/>
              <a:gd name="connsiteY0-2" fmla="*/ 257175 h 609600"/>
              <a:gd name="connsiteX1-3" fmla="*/ 676276 w 833438"/>
              <a:gd name="connsiteY1-4" fmla="*/ 0 h 609600"/>
              <a:gd name="connsiteX2-5" fmla="*/ 833438 w 833438"/>
              <a:gd name="connsiteY2-6" fmla="*/ 433388 h 609600"/>
              <a:gd name="connsiteX3-7" fmla="*/ 657226 w 833438"/>
              <a:gd name="connsiteY3-8" fmla="*/ 609600 h 609600"/>
              <a:gd name="connsiteX4-9" fmla="*/ 0 w 833438"/>
              <a:gd name="connsiteY4-10" fmla="*/ 609600 h 609600"/>
              <a:gd name="connsiteX5-11" fmla="*/ 0 w 833438"/>
              <a:gd name="connsiteY5-12" fmla="*/ 257175 h 609600"/>
              <a:gd name="connsiteX0-13" fmla="*/ 0 w 833438"/>
              <a:gd name="connsiteY0-14" fmla="*/ 257175 h 609600"/>
              <a:gd name="connsiteX1-15" fmla="*/ 676276 w 833438"/>
              <a:gd name="connsiteY1-16" fmla="*/ 0 h 609600"/>
              <a:gd name="connsiteX2-17" fmla="*/ 833438 w 833438"/>
              <a:gd name="connsiteY2-18" fmla="*/ 433388 h 609600"/>
              <a:gd name="connsiteX3-19" fmla="*/ 657226 w 833438"/>
              <a:gd name="connsiteY3-20" fmla="*/ 390525 h 609600"/>
              <a:gd name="connsiteX4-21" fmla="*/ 0 w 833438"/>
              <a:gd name="connsiteY4-22" fmla="*/ 609600 h 609600"/>
              <a:gd name="connsiteX5-23" fmla="*/ 0 w 833438"/>
              <a:gd name="connsiteY5-24" fmla="*/ 257175 h 609600"/>
              <a:gd name="connsiteX0-25" fmla="*/ 0 w 871538"/>
              <a:gd name="connsiteY0-26" fmla="*/ 257175 h 609600"/>
              <a:gd name="connsiteX1-27" fmla="*/ 676276 w 871538"/>
              <a:gd name="connsiteY1-28" fmla="*/ 0 h 609600"/>
              <a:gd name="connsiteX2-29" fmla="*/ 871538 w 871538"/>
              <a:gd name="connsiteY2-30" fmla="*/ 100013 h 609600"/>
              <a:gd name="connsiteX3-31" fmla="*/ 657226 w 871538"/>
              <a:gd name="connsiteY3-32" fmla="*/ 390525 h 609600"/>
              <a:gd name="connsiteX4-33" fmla="*/ 0 w 871538"/>
              <a:gd name="connsiteY4-34" fmla="*/ 609600 h 609600"/>
              <a:gd name="connsiteX5-35" fmla="*/ 0 w 871538"/>
              <a:gd name="connsiteY5-36" fmla="*/ 257175 h 609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871538" h="609600">
                <a:moveTo>
                  <a:pt x="0" y="257175"/>
                </a:moveTo>
                <a:lnTo>
                  <a:pt x="676276" y="0"/>
                </a:lnTo>
                <a:lnTo>
                  <a:pt x="871538" y="100013"/>
                </a:lnTo>
                <a:lnTo>
                  <a:pt x="657226" y="390525"/>
                </a:lnTo>
                <a:lnTo>
                  <a:pt x="0" y="609600"/>
                </a:lnTo>
                <a:lnTo>
                  <a:pt x="0" y="257175"/>
                </a:lnTo>
                <a:close/>
              </a:path>
            </a:pathLst>
          </a:cu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custDataLst>
              <p:tags r:id="rId1"/>
            </p:custDataLst>
          </p:nvPr>
        </p:nvGrpSpPr>
        <p:grpSpPr>
          <a:xfrm>
            <a:off x="2795905" y="1924685"/>
            <a:ext cx="5292725" cy="521970"/>
            <a:chOff x="4009" y="7694"/>
            <a:chExt cx="8335" cy="822"/>
          </a:xfrm>
        </p:grpSpPr>
        <p:grpSp>
          <p:nvGrpSpPr>
            <p:cNvPr id="11" name="组合 10"/>
            <p:cNvGrpSpPr/>
            <p:nvPr/>
          </p:nvGrpSpPr>
          <p:grpSpPr>
            <a:xfrm>
              <a:off x="4009" y="7833"/>
              <a:ext cx="936" cy="665"/>
              <a:chOff x="467341" y="1370621"/>
              <a:chExt cx="558179" cy="409838"/>
            </a:xfrm>
          </p:grpSpPr>
          <p:sp>
            <p:nvSpPr>
              <p:cNvPr id="12" name="椭圆形 33" descr="小圆圈"/>
              <p:cNvSpPr/>
              <p:nvPr>
                <p:custDataLst>
                  <p:tags r:id="rId2"/>
                </p:custDataLst>
              </p:nvPr>
            </p:nvSpPr>
            <p:spPr bwMode="blackWhite">
              <a:xfrm>
                <a:off x="535271" y="1370621"/>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13" name="文本框 12" descr="编号 1"/>
              <p:cNvSpPr txBox="1">
                <a:spLocks noChangeAspect="1"/>
              </p:cNvSpPr>
              <p:nvPr>
                <p:custDataLst>
                  <p:tags r:id="rId3"/>
                </p:custDataLst>
              </p:nvPr>
            </p:nvSpPr>
            <p:spPr bwMode="blackWhite">
              <a:xfrm>
                <a:off x="467341" y="1398481"/>
                <a:ext cx="558179" cy="357453"/>
              </a:xfrm>
              <a:prstGeom prst="rect">
                <a:avLst/>
              </a:prstGeom>
              <a:noFill/>
            </p:spPr>
            <p:txBody>
              <a:bodyPr wrap="square" rtlCol="0">
                <a:spAutoFit/>
              </a:bodyPr>
              <a:lstStyle>
                <a:defPPr>
                  <a:defRPr lang="zh-CN"/>
                </a:defPPr>
              </a:lstStyle>
              <a:p>
                <a:pPr algn="ctr" rtl="0"/>
                <a:r>
                  <a:rPr lang="zh-CN" dirty="0">
                    <a:solidFill>
                      <a:schemeClr val="bg1"/>
                    </a:solidFill>
                    <a:cs typeface="Segoe UI Semibold" panose="020B0702040204020203" pitchFamily="34" charset="0"/>
                  </a:rPr>
                  <a:t>1</a:t>
                </a:r>
                <a:endParaRPr lang="zh-CN" dirty="0">
                  <a:solidFill>
                    <a:schemeClr val="bg1"/>
                  </a:solidFill>
                  <a:cs typeface="Segoe UI Semibold" panose="020B0702040204020203" pitchFamily="34" charset="0"/>
                </a:endParaRPr>
              </a:p>
            </p:txBody>
          </p:sp>
        </p:grpSp>
        <p:sp>
          <p:nvSpPr>
            <p:cNvPr id="16" name="文本框 15"/>
            <p:cNvSpPr txBox="1"/>
            <p:nvPr>
              <p:custDataLst>
                <p:tags r:id="rId4"/>
              </p:custDataLst>
            </p:nvPr>
          </p:nvSpPr>
          <p:spPr>
            <a:xfrm>
              <a:off x="4882" y="7694"/>
              <a:ext cx="7463" cy="823"/>
            </a:xfrm>
            <a:prstGeom prst="rect">
              <a:avLst/>
            </a:prstGeom>
            <a:noFill/>
          </p:spPr>
          <p:txBody>
            <a:bodyPr wrap="square">
              <a:noAutofit/>
            </a:bodyPr>
            <a:lstStyle/>
            <a:p>
              <a:pPr indent="0" fontAlgn="auto">
                <a:lnSpc>
                  <a:spcPct val="150000"/>
                </a:lnSpc>
              </a:pPr>
              <a:r>
                <a:rPr lang="zh-CN" altLang="en-US" dirty="0"/>
                <a:t>组合机床动力滑台液压系统分析</a:t>
              </a:r>
              <a:endParaRPr lang="zh-CN" altLang="en-US" dirty="0"/>
            </a:p>
          </p:txBody>
        </p:sp>
      </p:grpSp>
      <p:grpSp>
        <p:nvGrpSpPr>
          <p:cNvPr id="14" name="组合 13"/>
          <p:cNvGrpSpPr/>
          <p:nvPr>
            <p:custDataLst>
              <p:tags r:id="rId5"/>
            </p:custDataLst>
          </p:nvPr>
        </p:nvGrpSpPr>
        <p:grpSpPr>
          <a:xfrm>
            <a:off x="2795905" y="3006725"/>
            <a:ext cx="4458335" cy="421640"/>
            <a:chOff x="4009" y="6321"/>
            <a:chExt cx="7021" cy="664"/>
          </a:xfrm>
        </p:grpSpPr>
        <p:grpSp>
          <p:nvGrpSpPr>
            <p:cNvPr id="17" name="组合 16"/>
            <p:cNvGrpSpPr/>
            <p:nvPr/>
          </p:nvGrpSpPr>
          <p:grpSpPr>
            <a:xfrm>
              <a:off x="4009" y="6321"/>
              <a:ext cx="936" cy="665"/>
              <a:chOff x="467341" y="3692869"/>
              <a:chExt cx="558179" cy="409838"/>
            </a:xfrm>
          </p:grpSpPr>
          <p:sp>
            <p:nvSpPr>
              <p:cNvPr id="18" name="椭圆形 36" descr="小圆圈"/>
              <p:cNvSpPr/>
              <p:nvPr>
                <p:custDataLst>
                  <p:tags r:id="rId6"/>
                </p:custDataLst>
              </p:nvPr>
            </p:nvSpPr>
            <p:spPr bwMode="blackWhite">
              <a:xfrm>
                <a:off x="541316" y="3692869"/>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19" name="文本框 18" descr="编号 2"/>
              <p:cNvSpPr txBox="1">
                <a:spLocks noChangeAspect="1"/>
              </p:cNvSpPr>
              <p:nvPr>
                <p:custDataLst>
                  <p:tags r:id="rId7"/>
                </p:custDataLst>
              </p:nvPr>
            </p:nvSpPr>
            <p:spPr bwMode="blackWhite">
              <a:xfrm>
                <a:off x="467341" y="3707249"/>
                <a:ext cx="558179" cy="357453"/>
              </a:xfrm>
              <a:prstGeom prst="rect">
                <a:avLst/>
              </a:prstGeom>
              <a:noFill/>
            </p:spPr>
            <p:txBody>
              <a:bodyPr wrap="square" rtlCol="0">
                <a:spAutoFit/>
              </a:bodyPr>
              <a:lstStyle>
                <a:defPPr>
                  <a:defRPr lang="zh-CN"/>
                </a:defPPr>
              </a:lstStyle>
              <a:p>
                <a:pPr algn="ctr" rtl="0"/>
                <a:r>
                  <a:rPr lang="zh-CN" dirty="0">
                    <a:solidFill>
                      <a:schemeClr val="bg1"/>
                    </a:solidFill>
                    <a:cs typeface="Segoe UI Semibold" panose="020B0702040204020203" pitchFamily="34" charset="0"/>
                  </a:rPr>
                  <a:t>2</a:t>
                </a:r>
                <a:endParaRPr lang="zh-CN" dirty="0">
                  <a:solidFill>
                    <a:schemeClr val="bg1"/>
                  </a:solidFill>
                  <a:cs typeface="Segoe UI Semibold" panose="020B0702040204020203" pitchFamily="34" charset="0"/>
                </a:endParaRPr>
              </a:p>
            </p:txBody>
          </p:sp>
        </p:grpSp>
        <p:sp>
          <p:nvSpPr>
            <p:cNvPr id="37" name="文本框 36"/>
            <p:cNvSpPr txBox="1"/>
            <p:nvPr>
              <p:custDataLst>
                <p:tags r:id="rId8"/>
              </p:custDataLst>
            </p:nvPr>
          </p:nvSpPr>
          <p:spPr>
            <a:xfrm>
              <a:off x="4882" y="6431"/>
              <a:ext cx="6149" cy="552"/>
            </a:xfrm>
            <a:prstGeom prst="rect">
              <a:avLst/>
            </a:prstGeom>
            <a:noFill/>
          </p:spPr>
          <p:txBody>
            <a:bodyPr wrap="square">
              <a:noAutofit/>
            </a:bodyPr>
            <a:lstStyle/>
            <a:p>
              <a:pPr marL="0" lvl="0" indent="0" algn="l" defTabSz="1955800">
                <a:lnSpc>
                  <a:spcPct val="90000"/>
                </a:lnSpc>
                <a:spcBef>
                  <a:spcPct val="0"/>
                </a:spcBef>
                <a:spcAft>
                  <a:spcPct val="35000"/>
                </a:spcAft>
                <a:buNone/>
              </a:pPr>
              <a:r>
                <a:rPr lang="zh-CN" altLang="en-US" sz="1800" kern="1200" dirty="0"/>
                <a:t>液压机液压系统分析</a:t>
              </a:r>
              <a:endParaRPr lang="zh-CN" altLang="en-US" sz="1800" kern="1200" dirty="0"/>
            </a:p>
          </p:txBody>
        </p:sp>
      </p:grpSp>
      <p:grpSp>
        <p:nvGrpSpPr>
          <p:cNvPr id="15" name="组合 14"/>
          <p:cNvGrpSpPr/>
          <p:nvPr>
            <p:custDataLst>
              <p:tags r:id="rId9"/>
            </p:custDataLst>
          </p:nvPr>
        </p:nvGrpSpPr>
        <p:grpSpPr>
          <a:xfrm>
            <a:off x="2795905" y="3974465"/>
            <a:ext cx="3977005" cy="421640"/>
            <a:chOff x="4009" y="4752"/>
            <a:chExt cx="6263" cy="664"/>
          </a:xfrm>
        </p:grpSpPr>
        <p:grpSp>
          <p:nvGrpSpPr>
            <p:cNvPr id="20" name="组合 19"/>
            <p:cNvGrpSpPr/>
            <p:nvPr/>
          </p:nvGrpSpPr>
          <p:grpSpPr>
            <a:xfrm>
              <a:off x="4009" y="4752"/>
              <a:ext cx="936" cy="665"/>
              <a:chOff x="476065" y="4191714"/>
              <a:chExt cx="558179" cy="409838"/>
            </a:xfrm>
          </p:grpSpPr>
          <p:sp>
            <p:nvSpPr>
              <p:cNvPr id="21" name="椭圆形 39" descr="小圆圈"/>
              <p:cNvSpPr/>
              <p:nvPr>
                <p:custDataLst>
                  <p:tags r:id="rId10"/>
                </p:custDataLst>
              </p:nvPr>
            </p:nvSpPr>
            <p:spPr bwMode="blackWhite">
              <a:xfrm>
                <a:off x="547162" y="4191714"/>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22" name="文本框 21" descr="编号 3"/>
              <p:cNvSpPr txBox="1">
                <a:spLocks noChangeAspect="1"/>
              </p:cNvSpPr>
              <p:nvPr>
                <p:custDataLst>
                  <p:tags r:id="rId11"/>
                </p:custDataLst>
              </p:nvPr>
            </p:nvSpPr>
            <p:spPr bwMode="blackWhite">
              <a:xfrm>
                <a:off x="476065" y="4211967"/>
                <a:ext cx="558179" cy="357453"/>
              </a:xfrm>
              <a:prstGeom prst="rect">
                <a:avLst/>
              </a:prstGeom>
              <a:noFill/>
            </p:spPr>
            <p:txBody>
              <a:bodyPr wrap="square" rtlCol="0">
                <a:spAutoFit/>
              </a:bodyPr>
              <a:lstStyle>
                <a:defPPr>
                  <a:defRPr lang="zh-CN"/>
                </a:defPPr>
              </a:lstStyle>
              <a:p>
                <a:pPr algn="ctr" rtl="0"/>
                <a:r>
                  <a:rPr lang="zh-CN">
                    <a:solidFill>
                      <a:schemeClr val="bg1"/>
                    </a:solidFill>
                    <a:cs typeface="Segoe UI Semibold" panose="020B0702040204020203" pitchFamily="34" charset="0"/>
                  </a:rPr>
                  <a:t>3</a:t>
                </a:r>
                <a:endParaRPr lang="zh-CN">
                  <a:solidFill>
                    <a:schemeClr val="bg1"/>
                  </a:solidFill>
                  <a:cs typeface="Segoe UI Semibold" panose="020B0702040204020203" pitchFamily="34" charset="0"/>
                </a:endParaRPr>
              </a:p>
            </p:txBody>
          </p:sp>
        </p:grpSp>
        <p:sp>
          <p:nvSpPr>
            <p:cNvPr id="39" name="文本框 38"/>
            <p:cNvSpPr txBox="1"/>
            <p:nvPr>
              <p:custDataLst>
                <p:tags r:id="rId12"/>
              </p:custDataLst>
            </p:nvPr>
          </p:nvSpPr>
          <p:spPr>
            <a:xfrm>
              <a:off x="4882" y="4845"/>
              <a:ext cx="5390" cy="552"/>
            </a:xfrm>
            <a:prstGeom prst="rect">
              <a:avLst/>
            </a:prstGeom>
            <a:noFill/>
          </p:spPr>
          <p:txBody>
            <a:bodyPr wrap="square">
              <a:noAutofit/>
            </a:bodyPr>
            <a:lstStyle/>
            <a:p>
              <a:pPr marL="0" lvl="0" indent="0" algn="l" defTabSz="1955800">
                <a:lnSpc>
                  <a:spcPct val="90000"/>
                </a:lnSpc>
                <a:spcBef>
                  <a:spcPct val="0"/>
                </a:spcBef>
                <a:spcAft>
                  <a:spcPct val="35000"/>
                </a:spcAft>
                <a:buNone/>
              </a:pPr>
              <a:r>
                <a:rPr lang="zh-CN" altLang="en-US" sz="1800" kern="1200" dirty="0"/>
                <a:t>气动机械手气动系统分析</a:t>
              </a:r>
              <a:endParaRPr lang="zh-CN" altLang="en-US" sz="1800" kern="1200" dirty="0"/>
            </a:p>
          </p:txBody>
        </p:sp>
      </p:grpSp>
      <p:grpSp>
        <p:nvGrpSpPr>
          <p:cNvPr id="26" name="组合 25"/>
          <p:cNvGrpSpPr/>
          <p:nvPr>
            <p:custDataLst>
              <p:tags r:id="rId13"/>
            </p:custDataLst>
          </p:nvPr>
        </p:nvGrpSpPr>
        <p:grpSpPr>
          <a:xfrm>
            <a:off x="2795905" y="4957445"/>
            <a:ext cx="4524375" cy="422275"/>
            <a:chOff x="4009" y="3242"/>
            <a:chExt cx="7125" cy="665"/>
          </a:xfrm>
        </p:grpSpPr>
        <p:grpSp>
          <p:nvGrpSpPr>
            <p:cNvPr id="23" name="组合 22"/>
            <p:cNvGrpSpPr/>
            <p:nvPr/>
          </p:nvGrpSpPr>
          <p:grpSpPr>
            <a:xfrm>
              <a:off x="4009" y="3242"/>
              <a:ext cx="936" cy="665"/>
              <a:chOff x="467341" y="1370621"/>
              <a:chExt cx="558179" cy="409838"/>
            </a:xfrm>
          </p:grpSpPr>
          <p:sp>
            <p:nvSpPr>
              <p:cNvPr id="24" name="椭圆形 33" descr="小圆圈"/>
              <p:cNvSpPr/>
              <p:nvPr>
                <p:custDataLst>
                  <p:tags r:id="rId14"/>
                </p:custDataLst>
              </p:nvPr>
            </p:nvSpPr>
            <p:spPr bwMode="blackWhite">
              <a:xfrm>
                <a:off x="535271" y="1370621"/>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25" name="文本框 24" descr="编号 1"/>
              <p:cNvSpPr txBox="1">
                <a:spLocks noChangeAspect="1"/>
              </p:cNvSpPr>
              <p:nvPr>
                <p:custDataLst>
                  <p:tags r:id="rId15"/>
                </p:custDataLst>
              </p:nvPr>
            </p:nvSpPr>
            <p:spPr bwMode="blackWhite">
              <a:xfrm>
                <a:off x="467341" y="1398481"/>
                <a:ext cx="558179" cy="357453"/>
              </a:xfrm>
              <a:prstGeom prst="rect">
                <a:avLst/>
              </a:prstGeom>
              <a:noFill/>
            </p:spPr>
            <p:txBody>
              <a:bodyPr wrap="square" rtlCol="0">
                <a:spAutoFit/>
              </a:bodyPr>
              <a:lstStyle>
                <a:defPPr>
                  <a:defRPr lang="zh-CN"/>
                </a:defPPr>
              </a:lstStyle>
              <a:p>
                <a:pPr algn="ctr" rtl="0"/>
                <a:r>
                  <a:rPr lang="en-US" altLang="zh-CN" dirty="0">
                    <a:solidFill>
                      <a:schemeClr val="bg1"/>
                    </a:solidFill>
                    <a:cs typeface="Segoe UI Semibold" panose="020B0702040204020203" pitchFamily="34" charset="0"/>
                  </a:rPr>
                  <a:t>4</a:t>
                </a:r>
                <a:endParaRPr lang="zh-CN" dirty="0">
                  <a:solidFill>
                    <a:schemeClr val="bg1"/>
                  </a:solidFill>
                  <a:cs typeface="Segoe UI Semibold" panose="020B0702040204020203" pitchFamily="34" charset="0"/>
                </a:endParaRPr>
              </a:p>
            </p:txBody>
          </p:sp>
        </p:grpSp>
        <p:sp>
          <p:nvSpPr>
            <p:cNvPr id="41" name="文本框 40"/>
            <p:cNvSpPr txBox="1"/>
            <p:nvPr>
              <p:custDataLst>
                <p:tags r:id="rId16"/>
              </p:custDataLst>
            </p:nvPr>
          </p:nvSpPr>
          <p:spPr>
            <a:xfrm>
              <a:off x="4882" y="3333"/>
              <a:ext cx="6252" cy="552"/>
            </a:xfrm>
            <a:prstGeom prst="rect">
              <a:avLst/>
            </a:prstGeom>
            <a:noFill/>
          </p:spPr>
          <p:txBody>
            <a:bodyPr wrap="square">
              <a:noAutofit/>
            </a:bodyPr>
            <a:lstStyle/>
            <a:p>
              <a:pPr marL="0" lvl="0" indent="0" algn="l" defTabSz="1955800">
                <a:lnSpc>
                  <a:spcPct val="90000"/>
                </a:lnSpc>
                <a:spcBef>
                  <a:spcPct val="0"/>
                </a:spcBef>
                <a:spcAft>
                  <a:spcPct val="35000"/>
                </a:spcAft>
                <a:buNone/>
              </a:pPr>
              <a:r>
                <a:rPr lang="zh-CN" altLang="en-US" sz="1800" kern="1200" dirty="0"/>
                <a:t>工件尺寸自动分选机气动系统分析</a:t>
              </a:r>
              <a:endParaRPr lang="zh-CN" altLang="en-US" sz="1800" kern="1200" dirty="0"/>
            </a:p>
          </p:txBody>
        </p:sp>
      </p:grpSp>
      <p:sp>
        <p:nvSpPr>
          <p:cNvPr id="3" name="流程图: 过程 2"/>
          <p:cNvSpPr/>
          <p:nvPr/>
        </p:nvSpPr>
        <p:spPr>
          <a:xfrm>
            <a:off x="1626235" y="1949450"/>
            <a:ext cx="179705" cy="4188460"/>
          </a:xfrm>
          <a:prstGeom prst="flowChartProcess">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箭头: 五边形 5"/>
          <p:cNvSpPr/>
          <p:nvPr>
            <p:custDataLst>
              <p:tags r:id="rId17"/>
            </p:custDataLst>
          </p:nvPr>
        </p:nvSpPr>
        <p:spPr>
          <a:xfrm>
            <a:off x="1749425" y="2086610"/>
            <a:ext cx="928370" cy="628650"/>
          </a:xfrm>
          <a:custGeom>
            <a:avLst/>
            <a:gdLst>
              <a:gd name="connsiteX0" fmla="*/ 0 w 833438"/>
              <a:gd name="connsiteY0" fmla="*/ 0 h 352425"/>
              <a:gd name="connsiteX1" fmla="*/ 657226 w 833438"/>
              <a:gd name="connsiteY1" fmla="*/ 0 h 352425"/>
              <a:gd name="connsiteX2" fmla="*/ 833438 w 833438"/>
              <a:gd name="connsiteY2" fmla="*/ 176213 h 352425"/>
              <a:gd name="connsiteX3" fmla="*/ 657226 w 833438"/>
              <a:gd name="connsiteY3" fmla="*/ 352425 h 352425"/>
              <a:gd name="connsiteX4" fmla="*/ 0 w 833438"/>
              <a:gd name="connsiteY4" fmla="*/ 352425 h 352425"/>
              <a:gd name="connsiteX5" fmla="*/ 0 w 833438"/>
              <a:gd name="connsiteY5" fmla="*/ 0 h 352425"/>
              <a:gd name="connsiteX0-1" fmla="*/ 0 w 833438"/>
              <a:gd name="connsiteY0-2" fmla="*/ 257175 h 609600"/>
              <a:gd name="connsiteX1-3" fmla="*/ 676276 w 833438"/>
              <a:gd name="connsiteY1-4" fmla="*/ 0 h 609600"/>
              <a:gd name="connsiteX2-5" fmla="*/ 833438 w 833438"/>
              <a:gd name="connsiteY2-6" fmla="*/ 433388 h 609600"/>
              <a:gd name="connsiteX3-7" fmla="*/ 657226 w 833438"/>
              <a:gd name="connsiteY3-8" fmla="*/ 609600 h 609600"/>
              <a:gd name="connsiteX4-9" fmla="*/ 0 w 833438"/>
              <a:gd name="connsiteY4-10" fmla="*/ 609600 h 609600"/>
              <a:gd name="connsiteX5-11" fmla="*/ 0 w 833438"/>
              <a:gd name="connsiteY5-12" fmla="*/ 257175 h 609600"/>
              <a:gd name="connsiteX0-13" fmla="*/ 0 w 833438"/>
              <a:gd name="connsiteY0-14" fmla="*/ 257175 h 609600"/>
              <a:gd name="connsiteX1-15" fmla="*/ 676276 w 833438"/>
              <a:gd name="connsiteY1-16" fmla="*/ 0 h 609600"/>
              <a:gd name="connsiteX2-17" fmla="*/ 833438 w 833438"/>
              <a:gd name="connsiteY2-18" fmla="*/ 433388 h 609600"/>
              <a:gd name="connsiteX3-19" fmla="*/ 657226 w 833438"/>
              <a:gd name="connsiteY3-20" fmla="*/ 390525 h 609600"/>
              <a:gd name="connsiteX4-21" fmla="*/ 0 w 833438"/>
              <a:gd name="connsiteY4-22" fmla="*/ 609600 h 609600"/>
              <a:gd name="connsiteX5-23" fmla="*/ 0 w 833438"/>
              <a:gd name="connsiteY5-24" fmla="*/ 257175 h 609600"/>
              <a:gd name="connsiteX0-25" fmla="*/ 0 w 871538"/>
              <a:gd name="connsiteY0-26" fmla="*/ 257175 h 609600"/>
              <a:gd name="connsiteX1-27" fmla="*/ 676276 w 871538"/>
              <a:gd name="connsiteY1-28" fmla="*/ 0 h 609600"/>
              <a:gd name="connsiteX2-29" fmla="*/ 871538 w 871538"/>
              <a:gd name="connsiteY2-30" fmla="*/ 100013 h 609600"/>
              <a:gd name="connsiteX3-31" fmla="*/ 657226 w 871538"/>
              <a:gd name="connsiteY3-32" fmla="*/ 390525 h 609600"/>
              <a:gd name="connsiteX4-33" fmla="*/ 0 w 871538"/>
              <a:gd name="connsiteY4-34" fmla="*/ 609600 h 609600"/>
              <a:gd name="connsiteX5-35" fmla="*/ 0 w 871538"/>
              <a:gd name="connsiteY5-36" fmla="*/ 257175 h 609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871538" h="609600">
                <a:moveTo>
                  <a:pt x="0" y="257175"/>
                </a:moveTo>
                <a:lnTo>
                  <a:pt x="676276" y="0"/>
                </a:lnTo>
                <a:lnTo>
                  <a:pt x="871538" y="100013"/>
                </a:lnTo>
                <a:lnTo>
                  <a:pt x="657226" y="390525"/>
                </a:lnTo>
                <a:lnTo>
                  <a:pt x="0" y="609600"/>
                </a:lnTo>
                <a:lnTo>
                  <a:pt x="0" y="257175"/>
                </a:lnTo>
                <a:close/>
              </a:path>
            </a:pathLst>
          </a:cu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箭头: 五边形 5"/>
          <p:cNvSpPr/>
          <p:nvPr>
            <p:custDataLst>
              <p:tags r:id="rId18"/>
            </p:custDataLst>
          </p:nvPr>
        </p:nvSpPr>
        <p:spPr>
          <a:xfrm>
            <a:off x="1749425" y="4044315"/>
            <a:ext cx="928370" cy="628650"/>
          </a:xfrm>
          <a:custGeom>
            <a:avLst/>
            <a:gdLst>
              <a:gd name="connsiteX0" fmla="*/ 0 w 833438"/>
              <a:gd name="connsiteY0" fmla="*/ 0 h 352425"/>
              <a:gd name="connsiteX1" fmla="*/ 657226 w 833438"/>
              <a:gd name="connsiteY1" fmla="*/ 0 h 352425"/>
              <a:gd name="connsiteX2" fmla="*/ 833438 w 833438"/>
              <a:gd name="connsiteY2" fmla="*/ 176213 h 352425"/>
              <a:gd name="connsiteX3" fmla="*/ 657226 w 833438"/>
              <a:gd name="connsiteY3" fmla="*/ 352425 h 352425"/>
              <a:gd name="connsiteX4" fmla="*/ 0 w 833438"/>
              <a:gd name="connsiteY4" fmla="*/ 352425 h 352425"/>
              <a:gd name="connsiteX5" fmla="*/ 0 w 833438"/>
              <a:gd name="connsiteY5" fmla="*/ 0 h 352425"/>
              <a:gd name="connsiteX0-1" fmla="*/ 0 w 833438"/>
              <a:gd name="connsiteY0-2" fmla="*/ 257175 h 609600"/>
              <a:gd name="connsiteX1-3" fmla="*/ 676276 w 833438"/>
              <a:gd name="connsiteY1-4" fmla="*/ 0 h 609600"/>
              <a:gd name="connsiteX2-5" fmla="*/ 833438 w 833438"/>
              <a:gd name="connsiteY2-6" fmla="*/ 433388 h 609600"/>
              <a:gd name="connsiteX3-7" fmla="*/ 657226 w 833438"/>
              <a:gd name="connsiteY3-8" fmla="*/ 609600 h 609600"/>
              <a:gd name="connsiteX4-9" fmla="*/ 0 w 833438"/>
              <a:gd name="connsiteY4-10" fmla="*/ 609600 h 609600"/>
              <a:gd name="connsiteX5-11" fmla="*/ 0 w 833438"/>
              <a:gd name="connsiteY5-12" fmla="*/ 257175 h 609600"/>
              <a:gd name="connsiteX0-13" fmla="*/ 0 w 833438"/>
              <a:gd name="connsiteY0-14" fmla="*/ 257175 h 609600"/>
              <a:gd name="connsiteX1-15" fmla="*/ 676276 w 833438"/>
              <a:gd name="connsiteY1-16" fmla="*/ 0 h 609600"/>
              <a:gd name="connsiteX2-17" fmla="*/ 833438 w 833438"/>
              <a:gd name="connsiteY2-18" fmla="*/ 433388 h 609600"/>
              <a:gd name="connsiteX3-19" fmla="*/ 657226 w 833438"/>
              <a:gd name="connsiteY3-20" fmla="*/ 390525 h 609600"/>
              <a:gd name="connsiteX4-21" fmla="*/ 0 w 833438"/>
              <a:gd name="connsiteY4-22" fmla="*/ 609600 h 609600"/>
              <a:gd name="connsiteX5-23" fmla="*/ 0 w 833438"/>
              <a:gd name="connsiteY5-24" fmla="*/ 257175 h 609600"/>
              <a:gd name="connsiteX0-25" fmla="*/ 0 w 871538"/>
              <a:gd name="connsiteY0-26" fmla="*/ 257175 h 609600"/>
              <a:gd name="connsiteX1-27" fmla="*/ 676276 w 871538"/>
              <a:gd name="connsiteY1-28" fmla="*/ 0 h 609600"/>
              <a:gd name="connsiteX2-29" fmla="*/ 871538 w 871538"/>
              <a:gd name="connsiteY2-30" fmla="*/ 100013 h 609600"/>
              <a:gd name="connsiteX3-31" fmla="*/ 657226 w 871538"/>
              <a:gd name="connsiteY3-32" fmla="*/ 390525 h 609600"/>
              <a:gd name="connsiteX4-33" fmla="*/ 0 w 871538"/>
              <a:gd name="connsiteY4-34" fmla="*/ 609600 h 609600"/>
              <a:gd name="connsiteX5-35" fmla="*/ 0 w 871538"/>
              <a:gd name="connsiteY5-36" fmla="*/ 257175 h 609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871538" h="609600">
                <a:moveTo>
                  <a:pt x="0" y="257175"/>
                </a:moveTo>
                <a:lnTo>
                  <a:pt x="676276" y="0"/>
                </a:lnTo>
                <a:lnTo>
                  <a:pt x="871538" y="100013"/>
                </a:lnTo>
                <a:lnTo>
                  <a:pt x="657226" y="390525"/>
                </a:lnTo>
                <a:lnTo>
                  <a:pt x="0" y="609600"/>
                </a:lnTo>
                <a:lnTo>
                  <a:pt x="0" y="257175"/>
                </a:lnTo>
                <a:close/>
              </a:path>
            </a:pathLst>
          </a:cu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五边形 5"/>
          <p:cNvSpPr/>
          <p:nvPr>
            <p:custDataLst>
              <p:tags r:id="rId19"/>
            </p:custDataLst>
          </p:nvPr>
        </p:nvSpPr>
        <p:spPr>
          <a:xfrm>
            <a:off x="1749425" y="4989830"/>
            <a:ext cx="928370" cy="628650"/>
          </a:xfrm>
          <a:custGeom>
            <a:avLst/>
            <a:gdLst>
              <a:gd name="connsiteX0" fmla="*/ 0 w 833438"/>
              <a:gd name="connsiteY0" fmla="*/ 0 h 352425"/>
              <a:gd name="connsiteX1" fmla="*/ 657226 w 833438"/>
              <a:gd name="connsiteY1" fmla="*/ 0 h 352425"/>
              <a:gd name="connsiteX2" fmla="*/ 833438 w 833438"/>
              <a:gd name="connsiteY2" fmla="*/ 176213 h 352425"/>
              <a:gd name="connsiteX3" fmla="*/ 657226 w 833438"/>
              <a:gd name="connsiteY3" fmla="*/ 352425 h 352425"/>
              <a:gd name="connsiteX4" fmla="*/ 0 w 833438"/>
              <a:gd name="connsiteY4" fmla="*/ 352425 h 352425"/>
              <a:gd name="connsiteX5" fmla="*/ 0 w 833438"/>
              <a:gd name="connsiteY5" fmla="*/ 0 h 352425"/>
              <a:gd name="connsiteX0-1" fmla="*/ 0 w 833438"/>
              <a:gd name="connsiteY0-2" fmla="*/ 257175 h 609600"/>
              <a:gd name="connsiteX1-3" fmla="*/ 676276 w 833438"/>
              <a:gd name="connsiteY1-4" fmla="*/ 0 h 609600"/>
              <a:gd name="connsiteX2-5" fmla="*/ 833438 w 833438"/>
              <a:gd name="connsiteY2-6" fmla="*/ 433388 h 609600"/>
              <a:gd name="connsiteX3-7" fmla="*/ 657226 w 833438"/>
              <a:gd name="connsiteY3-8" fmla="*/ 609600 h 609600"/>
              <a:gd name="connsiteX4-9" fmla="*/ 0 w 833438"/>
              <a:gd name="connsiteY4-10" fmla="*/ 609600 h 609600"/>
              <a:gd name="connsiteX5-11" fmla="*/ 0 w 833438"/>
              <a:gd name="connsiteY5-12" fmla="*/ 257175 h 609600"/>
              <a:gd name="connsiteX0-13" fmla="*/ 0 w 833438"/>
              <a:gd name="connsiteY0-14" fmla="*/ 257175 h 609600"/>
              <a:gd name="connsiteX1-15" fmla="*/ 676276 w 833438"/>
              <a:gd name="connsiteY1-16" fmla="*/ 0 h 609600"/>
              <a:gd name="connsiteX2-17" fmla="*/ 833438 w 833438"/>
              <a:gd name="connsiteY2-18" fmla="*/ 433388 h 609600"/>
              <a:gd name="connsiteX3-19" fmla="*/ 657226 w 833438"/>
              <a:gd name="connsiteY3-20" fmla="*/ 390525 h 609600"/>
              <a:gd name="connsiteX4-21" fmla="*/ 0 w 833438"/>
              <a:gd name="connsiteY4-22" fmla="*/ 609600 h 609600"/>
              <a:gd name="connsiteX5-23" fmla="*/ 0 w 833438"/>
              <a:gd name="connsiteY5-24" fmla="*/ 257175 h 609600"/>
              <a:gd name="connsiteX0-25" fmla="*/ 0 w 871538"/>
              <a:gd name="connsiteY0-26" fmla="*/ 257175 h 609600"/>
              <a:gd name="connsiteX1-27" fmla="*/ 676276 w 871538"/>
              <a:gd name="connsiteY1-28" fmla="*/ 0 h 609600"/>
              <a:gd name="connsiteX2-29" fmla="*/ 871538 w 871538"/>
              <a:gd name="connsiteY2-30" fmla="*/ 100013 h 609600"/>
              <a:gd name="connsiteX3-31" fmla="*/ 657226 w 871538"/>
              <a:gd name="connsiteY3-32" fmla="*/ 390525 h 609600"/>
              <a:gd name="connsiteX4-33" fmla="*/ 0 w 871538"/>
              <a:gd name="connsiteY4-34" fmla="*/ 609600 h 609600"/>
              <a:gd name="connsiteX5-35" fmla="*/ 0 w 871538"/>
              <a:gd name="connsiteY5-36" fmla="*/ 257175 h 609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871538" h="609600">
                <a:moveTo>
                  <a:pt x="0" y="257175"/>
                </a:moveTo>
                <a:lnTo>
                  <a:pt x="676276" y="0"/>
                </a:lnTo>
                <a:lnTo>
                  <a:pt x="871538" y="100013"/>
                </a:lnTo>
                <a:lnTo>
                  <a:pt x="657226" y="390525"/>
                </a:lnTo>
                <a:lnTo>
                  <a:pt x="0" y="609600"/>
                </a:lnTo>
                <a:lnTo>
                  <a:pt x="0" y="257175"/>
                </a:lnTo>
                <a:close/>
              </a:path>
            </a:pathLst>
          </a:cu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
          <p:cNvSpPr txBox="1"/>
          <p:nvPr>
            <p:custDataLst>
              <p:tags r:id="rId1"/>
            </p:custDataLst>
          </p:nvPr>
        </p:nvSpPr>
        <p:spPr>
          <a:xfrm>
            <a:off x="1686560" y="1705610"/>
            <a:ext cx="9769475" cy="4563110"/>
          </a:xfrm>
          <a:prstGeom prst="rect">
            <a:avLst/>
          </a:prstGeom>
        </p:spPr>
        <p:txBody>
          <a:bodyPr vert="horz" wrap="square" lIns="0" tIns="57150" rIns="0" bIns="0" rtlCol="0">
            <a:spAutoFit/>
          </a:bodyPr>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3</a:t>
            </a:r>
            <a:r>
              <a:rPr sz="2400" spc="-60" dirty="0">
                <a:solidFill>
                  <a:srgbClr val="00020C"/>
                </a:solidFill>
                <a:latin typeface="Times New Roman" panose="02020603050405020304" pitchFamily="18" charset="0"/>
                <a:cs typeface="Times New Roman" panose="02020603050405020304" pitchFamily="18" charset="0"/>
              </a:rPr>
              <a:t>.液压机液压系统特点</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3）采用密封性能好的单向阀13，使保压过程可靠。为了减少由保压转换为快速回程时的液压冲击，采用了由卸荷阀11和液控单向阀16组成的泄压回路。</a:t>
            </a:r>
            <a:endParaRPr sz="2400" spc="-60" dirty="0">
              <a:solidFill>
                <a:srgbClr val="00020C"/>
              </a:solidFill>
              <a:latin typeface="Times New Roman" panose="02020603050405020304" pitchFamily="18" charset="0"/>
              <a:cs typeface="Times New Roman" panose="02020603050405020304" pitchFamily="18" charset="0"/>
            </a:endParaRPr>
          </a:p>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rPr>
              <a:t>          </a:t>
            </a:r>
            <a:r>
              <a:rPr sz="2400" spc="-60" dirty="0">
                <a:solidFill>
                  <a:srgbClr val="00020C"/>
                </a:solidFill>
                <a:latin typeface="Times New Roman" panose="02020603050405020304" pitchFamily="18" charset="0"/>
                <a:cs typeface="Times New Roman" panose="02020603050405020304" pitchFamily="18" charset="0"/>
              </a:rPr>
              <a:t>4）顶出缸与主缸运动互锁。系统在电磁铁动作配合下，只有在电液换向阀6处于中位，即主缸不运动时，压力油才能进入阀20，使顶出缸运动。同样，主缸的回油要经过电液换向阀20才能回油箱，从而保证了顶出缸停止运动时，主缸才能运动，以确保安全。</a:t>
            </a:r>
            <a:endParaRPr sz="2400"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3996690" y="4972050"/>
            <a:ext cx="1200150" cy="368300"/>
          </a:xfrm>
          <a:prstGeom prst="rect">
            <a:avLst/>
          </a:prstGeom>
          <a:noFill/>
        </p:spPr>
        <p:txBody>
          <a:bodyPr wrap="square" rtlCol="0">
            <a:spAutoFit/>
          </a:bodyPr>
          <a:p>
            <a:r>
              <a:rPr lang="zh-CN" altLang="en-US" dirty="0"/>
              <a:t>任务实施</a:t>
            </a:r>
            <a:endParaRPr lang="zh-CN" altLang="en-US" dirty="0"/>
          </a:p>
        </p:txBody>
      </p:sp>
      <p:sp>
        <p:nvSpPr>
          <p:cNvPr id="5" name="文本框 4"/>
          <p:cNvSpPr txBox="1"/>
          <p:nvPr>
            <p:custDataLst>
              <p:tags r:id="rId2"/>
            </p:custDataLst>
          </p:nvPr>
        </p:nvSpPr>
        <p:spPr>
          <a:xfrm>
            <a:off x="8220710" y="4972050"/>
            <a:ext cx="1430655" cy="368300"/>
          </a:xfrm>
          <a:prstGeom prst="rect">
            <a:avLst/>
          </a:prstGeom>
          <a:noFill/>
        </p:spPr>
        <p:txBody>
          <a:bodyPr wrap="square" rtlCol="0">
            <a:spAutoFit/>
          </a:bodyPr>
          <a:p>
            <a:r>
              <a:rPr lang="zh-CN" altLang="en-US" dirty="0"/>
              <a:t>任务评价表</a:t>
            </a:r>
            <a:endParaRPr lang="zh-CN" altLang="en-US" dirty="0"/>
          </a:p>
        </p:txBody>
      </p:sp>
      <p:pic>
        <p:nvPicPr>
          <p:cNvPr id="160" name="图片 160" descr="任务评价表"/>
          <p:cNvPicPr>
            <a:picLocks noChangeAspect="1"/>
          </p:cNvPicPr>
          <p:nvPr>
            <p:custDataLst>
              <p:tags r:id="rId3"/>
            </p:custDataLst>
          </p:nvPr>
        </p:nvPicPr>
        <p:blipFill>
          <a:blip r:embed="rId4"/>
          <a:srcRect l="-447" t="-447" r="-447" b="-447"/>
          <a:stretch>
            <a:fillRect/>
          </a:stretch>
        </p:blipFill>
        <p:spPr>
          <a:xfrm>
            <a:off x="7470775" y="2238375"/>
            <a:ext cx="2647950" cy="2647950"/>
          </a:xfrm>
          <a:prstGeom prst="rect">
            <a:avLst/>
          </a:prstGeom>
        </p:spPr>
      </p:pic>
      <p:pic>
        <p:nvPicPr>
          <p:cNvPr id="46" name="图片 46" descr="液压机的特点和优势"/>
          <p:cNvPicPr>
            <a:picLocks noChangeAspect="1"/>
          </p:cNvPicPr>
          <p:nvPr>
            <p:custDataLst>
              <p:tags r:id="rId5"/>
            </p:custDataLst>
          </p:nvPr>
        </p:nvPicPr>
        <p:blipFill>
          <a:blip r:embed="rId6"/>
          <a:srcRect l="-624" t="258" r="258" b="920"/>
          <a:stretch>
            <a:fillRect/>
          </a:stretch>
        </p:blipFill>
        <p:spPr>
          <a:xfrm>
            <a:off x="3391535" y="2258695"/>
            <a:ext cx="2670175" cy="262953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3891915" y="4791075"/>
            <a:ext cx="4037330" cy="922020"/>
          </a:xfrm>
          <a:prstGeom prst="rect">
            <a:avLst/>
          </a:prstGeom>
          <a:noFill/>
        </p:spPr>
        <p:txBody>
          <a:bodyPr wrap="square" rtlCol="0">
            <a:spAutoFit/>
          </a:bodyPr>
          <a:p>
            <a:pPr indent="0" algn="ctr" fontAlgn="auto">
              <a:lnSpc>
                <a:spcPct val="150000"/>
              </a:lnSpc>
            </a:pPr>
            <a:r>
              <a:rPr lang="zh-CN" altLang="en-US" dirty="0"/>
              <a:t>我国自主研制液压机</a:t>
            </a:r>
            <a:endParaRPr lang="zh-CN" altLang="en-US" dirty="0"/>
          </a:p>
          <a:p>
            <a:pPr indent="0" algn="ctr" fontAlgn="auto">
              <a:lnSpc>
                <a:spcPct val="150000"/>
              </a:lnSpc>
            </a:pPr>
            <a:r>
              <a:rPr lang="zh-CN" altLang="en-US" dirty="0"/>
              <a:t>在制造业中应用</a:t>
            </a:r>
            <a:endParaRPr lang="zh-CN" altLang="en-US" dirty="0"/>
          </a:p>
        </p:txBody>
      </p:sp>
      <p:pic>
        <p:nvPicPr>
          <p:cNvPr id="13" name="图片 13" descr="我国自主研制液压机在制造业中的应用"/>
          <p:cNvPicPr>
            <a:picLocks noChangeAspect="1"/>
          </p:cNvPicPr>
          <p:nvPr/>
        </p:nvPicPr>
        <p:blipFill>
          <a:blip r:embed="rId2"/>
          <a:stretch>
            <a:fillRect/>
          </a:stretch>
        </p:blipFill>
        <p:spPr>
          <a:xfrm>
            <a:off x="4709795" y="2239645"/>
            <a:ext cx="2409825" cy="247205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533525" y="4491990"/>
            <a:ext cx="10198735" cy="1476375"/>
          </a:xfrm>
          <a:prstGeom prst="rect">
            <a:avLst/>
          </a:prstGeom>
          <a:noFill/>
        </p:spPr>
        <p:txBody>
          <a:bodyPr wrap="square">
            <a:spAutoFit/>
          </a:bodyPr>
          <a:p>
            <a:r>
              <a:rPr lang="en-US" altLang="zh-CN" kern="100" dirty="0">
                <a:latin typeface="Times New Roman" panose="02020603050405020304" pitchFamily="18" charset="0"/>
                <a:ea typeface="仿宋" panose="02010609060101010101" pitchFamily="49" charset="-122"/>
                <a:cs typeface="黑体" panose="02010609060101010101" pitchFamily="49" charset="-122"/>
              </a:rPr>
              <a:t>        </a:t>
            </a:r>
            <a:r>
              <a:rPr lang="zh-CN" altLang="zh-CN" kern="100" dirty="0">
                <a:latin typeface="Times New Roman" panose="02020603050405020304" pitchFamily="18" charset="0"/>
                <a:ea typeface="仿宋" panose="02010609060101010101" pitchFamily="49" charset="-122"/>
                <a:cs typeface="黑体" panose="02010609060101010101" pitchFamily="49" charset="-122"/>
              </a:rPr>
              <a:t>机械手是自动生产设备和生产线上的重要装置之一，它可以根据各种自动化设备的工作需要，按照预定的控制程序动作，因此，在机械加工、冲压、锻造、铸造、裝配和热处理等生产过程中被广泛用来搬运工件，借以减轻工人的劳动强度，也可实现自动取料、上料、卸料和自动换刀的功能。气动机械手是机械手的一种，它具有结构简单，自重小，动作迅速、平稳、可靠和节能等优点。那么，气动机械手是如何工作的呢？</a:t>
            </a:r>
            <a:endParaRPr lang="zh-CN" altLang="en-US" kern="100" dirty="0">
              <a:ea typeface="仿宋" panose="02010609060101010101" pitchFamily="49" charset="-122"/>
            </a:endParaRPr>
          </a:p>
        </p:txBody>
      </p:sp>
      <p:pic>
        <p:nvPicPr>
          <p:cNvPr id="102" name="图片 101"/>
          <p:cNvPicPr/>
          <p:nvPr>
            <p:custDataLst>
              <p:tags r:id="rId2"/>
            </p:custDataLst>
          </p:nvPr>
        </p:nvPicPr>
        <p:blipFill>
          <a:blip r:embed="rId3"/>
          <a:stretch>
            <a:fillRect/>
          </a:stretch>
        </p:blipFill>
        <p:spPr>
          <a:xfrm>
            <a:off x="2973705" y="1630680"/>
            <a:ext cx="3122295" cy="2437765"/>
          </a:xfrm>
          <a:prstGeom prst="rect">
            <a:avLst/>
          </a:prstGeom>
          <a:noFill/>
          <a:ln w="9525">
            <a:noFill/>
          </a:ln>
        </p:spPr>
      </p:pic>
      <p:pic>
        <p:nvPicPr>
          <p:cNvPr id="20" name="图片 1" descr="IMG_256"/>
          <p:cNvPicPr>
            <a:picLocks noChangeAspect="1"/>
          </p:cNvPicPr>
          <p:nvPr/>
        </p:nvPicPr>
        <p:blipFill>
          <a:blip r:embed="rId4"/>
          <a:stretch>
            <a:fillRect/>
          </a:stretch>
        </p:blipFill>
        <p:spPr>
          <a:xfrm>
            <a:off x="6679565" y="1633220"/>
            <a:ext cx="3130550" cy="2435225"/>
          </a:xfrm>
          <a:prstGeom prst="rect">
            <a:avLst/>
          </a:prstGeom>
          <a:noFill/>
          <a:ln w="9525">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5265420" y="2520950"/>
            <a:ext cx="2763520" cy="3232150"/>
          </a:xfrm>
          <a:prstGeom prst="rect">
            <a:avLst/>
          </a:prstGeom>
          <a:noFill/>
          <a:ln>
            <a:solidFill>
              <a:schemeClr val="accent2">
                <a:lumMod val="75000"/>
              </a:schemeClr>
            </a:solidFill>
          </a:ln>
        </p:spPr>
        <p:txBody>
          <a:bodyPr wrap="square" lIns="0">
            <a:noAutofit/>
          </a:bodyPr>
          <a:p>
            <a:pPr marL="179705">
              <a:lnSpc>
                <a:spcPct val="150000"/>
              </a:lnSpc>
              <a:spcBef>
                <a:spcPts val="750"/>
              </a:spcBef>
              <a:spcAft>
                <a:spcPts val="750"/>
              </a:spcAft>
            </a:pPr>
            <a:r>
              <a:rPr lang="en-US" altLang="zh-CN" dirty="0"/>
              <a:t>1.</a:t>
            </a:r>
            <a:r>
              <a:rPr lang="zh-CN" altLang="zh-CN" dirty="0"/>
              <a:t>掌握气动机械手的结构；</a:t>
            </a:r>
            <a:endParaRPr lang="zh-CN" altLang="zh-CN" dirty="0"/>
          </a:p>
          <a:p>
            <a:pPr marL="179705">
              <a:lnSpc>
                <a:spcPct val="150000"/>
              </a:lnSpc>
              <a:spcBef>
                <a:spcPts val="750"/>
              </a:spcBef>
              <a:spcAft>
                <a:spcPts val="750"/>
              </a:spcAft>
            </a:pPr>
            <a:r>
              <a:rPr lang="en-US" altLang="zh-CN" dirty="0"/>
              <a:t>2.</a:t>
            </a:r>
            <a:r>
              <a:rPr lang="zh-CN" altLang="zh-CN" dirty="0"/>
              <a:t>掌握气动机械手气压传动系统的工作原理。</a:t>
            </a:r>
            <a:endParaRPr lang="zh-CN" altLang="zh-CN" dirty="0"/>
          </a:p>
        </p:txBody>
      </p:sp>
      <p:sp>
        <p:nvSpPr>
          <p:cNvPr id="5" name="文本框 4"/>
          <p:cNvSpPr txBox="1"/>
          <p:nvPr>
            <p:custDataLst>
              <p:tags r:id="rId2"/>
            </p:custDataLst>
          </p:nvPr>
        </p:nvSpPr>
        <p:spPr>
          <a:xfrm>
            <a:off x="8540115" y="2520950"/>
            <a:ext cx="2763520" cy="3232150"/>
          </a:xfrm>
          <a:prstGeom prst="rect">
            <a:avLst/>
          </a:prstGeom>
          <a:noFill/>
          <a:ln>
            <a:solidFill>
              <a:schemeClr val="accent2">
                <a:lumMod val="75000"/>
              </a:schemeClr>
            </a:solidFill>
          </a:ln>
        </p:spPr>
        <p:txBody>
          <a:bodyPr wrap="square" lIns="0">
            <a:noAutofit/>
          </a:bodyPr>
          <a:p>
            <a:pPr marL="179705">
              <a:lnSpc>
                <a:spcPct val="150000"/>
              </a:lnSpc>
              <a:spcBef>
                <a:spcPts val="750"/>
              </a:spcBef>
              <a:spcAft>
                <a:spcPts val="750"/>
              </a:spcAft>
            </a:pPr>
            <a:r>
              <a:rPr lang="en-US" altLang="zh-CN" dirty="0"/>
              <a:t>1.</a:t>
            </a:r>
            <a:r>
              <a:rPr lang="zh-CN" altLang="zh-CN" dirty="0"/>
              <a:t>能正确辨认气动机械手的结构；    </a:t>
            </a:r>
            <a:endParaRPr lang="en-US" altLang="zh-CN" dirty="0"/>
          </a:p>
          <a:p>
            <a:pPr marL="179705">
              <a:lnSpc>
                <a:spcPct val="150000"/>
              </a:lnSpc>
              <a:spcBef>
                <a:spcPts val="750"/>
              </a:spcBef>
              <a:spcAft>
                <a:spcPts val="750"/>
              </a:spcAft>
            </a:pPr>
            <a:r>
              <a:rPr lang="en-US" altLang="zh-CN" dirty="0"/>
              <a:t>2.</a:t>
            </a:r>
            <a:r>
              <a:rPr lang="zh-CN" altLang="zh-CN" dirty="0"/>
              <a:t>能正确识读气动机械手气压传动系统的工作原理图。</a:t>
            </a:r>
            <a:endParaRPr lang="zh-CN" altLang="zh-CN" dirty="0"/>
          </a:p>
          <a:p>
            <a:pPr marL="290830" algn="just">
              <a:lnSpc>
                <a:spcPct val="150000"/>
              </a:lnSpc>
              <a:spcBef>
                <a:spcPts val="750"/>
              </a:spcBef>
              <a:spcAft>
                <a:spcPts val="750"/>
              </a:spcAft>
            </a:pPr>
            <a:endParaRPr lang="en-US" altLang="zh-CN" sz="1000" b="1" kern="100" dirty="0">
              <a:effectLst/>
              <a:latin typeface="宋体" panose="02010600030101010101" pitchFamily="2" charset="-122"/>
              <a:ea typeface="宋体" panose="02010600030101010101" pitchFamily="2" charset="-122"/>
              <a:cs typeface="黑体" panose="02010609060101010101" pitchFamily="49" charset="-122"/>
            </a:endParaRPr>
          </a:p>
        </p:txBody>
      </p:sp>
      <p:sp>
        <p:nvSpPr>
          <p:cNvPr id="7" name="文本框 6"/>
          <p:cNvSpPr txBox="1"/>
          <p:nvPr>
            <p:custDataLst>
              <p:tags r:id="rId3"/>
            </p:custDataLst>
          </p:nvPr>
        </p:nvSpPr>
        <p:spPr>
          <a:xfrm>
            <a:off x="1991360" y="2520950"/>
            <a:ext cx="2763520" cy="3232150"/>
          </a:xfrm>
          <a:prstGeom prst="rect">
            <a:avLst/>
          </a:prstGeom>
          <a:noFill/>
          <a:ln>
            <a:solidFill>
              <a:schemeClr val="accent2">
                <a:lumMod val="75000"/>
              </a:schemeClr>
            </a:solidFill>
          </a:ln>
        </p:spPr>
        <p:txBody>
          <a:bodyPr wrap="square" lIns="0">
            <a:noAutofit/>
          </a:bodyPr>
          <a:p>
            <a:pPr marL="179705">
              <a:lnSpc>
                <a:spcPct val="150000"/>
              </a:lnSpc>
              <a:spcBef>
                <a:spcPts val="750"/>
              </a:spcBef>
              <a:spcAft>
                <a:spcPts val="750"/>
              </a:spcAft>
            </a:pPr>
            <a:r>
              <a:rPr lang="en-US" altLang="zh-CN" dirty="0"/>
              <a:t>1.</a:t>
            </a:r>
            <a:r>
              <a:rPr lang="zh-CN" altLang="zh-CN" dirty="0"/>
              <a:t>培养学生树立正确的职业态度；  </a:t>
            </a:r>
            <a:endParaRPr lang="zh-CN" altLang="zh-CN" dirty="0"/>
          </a:p>
          <a:p>
            <a:pPr marL="179705">
              <a:lnSpc>
                <a:spcPct val="150000"/>
              </a:lnSpc>
              <a:spcBef>
                <a:spcPts val="750"/>
              </a:spcBef>
              <a:spcAft>
                <a:spcPts val="750"/>
              </a:spcAft>
            </a:pPr>
            <a:r>
              <a:rPr lang="en-US" altLang="zh-CN" dirty="0"/>
              <a:t>2.</a:t>
            </a:r>
            <a:r>
              <a:rPr lang="zh-CN" altLang="zh-CN" dirty="0"/>
              <a:t>培养学生的国家使命感和民族自豪感；</a:t>
            </a:r>
            <a:endParaRPr lang="zh-CN" altLang="zh-CN" dirty="0"/>
          </a:p>
          <a:p>
            <a:pPr marL="179705">
              <a:lnSpc>
                <a:spcPct val="150000"/>
              </a:lnSpc>
              <a:spcBef>
                <a:spcPts val="750"/>
              </a:spcBef>
              <a:spcAft>
                <a:spcPts val="750"/>
              </a:spcAft>
            </a:pPr>
            <a:r>
              <a:rPr lang="en-US" altLang="zh-CN" dirty="0"/>
              <a:t>3.</a:t>
            </a:r>
            <a:r>
              <a:rPr lang="zh-CN" altLang="zh-CN" dirty="0"/>
              <a:t>培养学生举一反三的能力。</a:t>
            </a:r>
            <a:endParaRPr lang="en-US" altLang="zh-CN" sz="1000" b="1" kern="2200" dirty="0">
              <a:latin typeface="宋体" panose="02010600030101010101" pitchFamily="2" charset="-122"/>
              <a:ea typeface="宋体" panose="02010600030101010101" pitchFamily="2" charset="-122"/>
              <a:cs typeface="黑体" panose="02010609060101010101" pitchFamily="49" charset="-122"/>
            </a:endParaRPr>
          </a:p>
        </p:txBody>
      </p:sp>
      <p:sp>
        <p:nvSpPr>
          <p:cNvPr id="4" name="文本框 3"/>
          <p:cNvSpPr txBox="1"/>
          <p:nvPr>
            <p:custDataLst>
              <p:tags r:id="rId4"/>
            </p:custDataLst>
          </p:nvPr>
        </p:nvSpPr>
        <p:spPr>
          <a:xfrm>
            <a:off x="2757882" y="1990725"/>
            <a:ext cx="1162050" cy="369332"/>
          </a:xfrm>
          <a:prstGeom prst="rect">
            <a:avLst/>
          </a:prstGeom>
          <a:noFill/>
          <a:ln>
            <a:solidFill>
              <a:schemeClr val="accent2">
                <a:lumMod val="75000"/>
              </a:schemeClr>
            </a:solidFill>
          </a:ln>
        </p:spPr>
        <p:txBody>
          <a:bodyPr wrap="square" rtlCol="0">
            <a:spAutoFit/>
          </a:bodyPr>
          <a:p>
            <a:r>
              <a:rPr lang="zh-CN" altLang="en-US" dirty="0"/>
              <a:t>素质目标</a:t>
            </a:r>
            <a:endParaRPr lang="zh-CN" altLang="en-US" dirty="0"/>
          </a:p>
        </p:txBody>
      </p:sp>
      <p:sp>
        <p:nvSpPr>
          <p:cNvPr id="6" name="文本框 5"/>
          <p:cNvSpPr txBox="1"/>
          <p:nvPr>
            <p:custDataLst>
              <p:tags r:id="rId5"/>
            </p:custDataLst>
          </p:nvPr>
        </p:nvSpPr>
        <p:spPr>
          <a:xfrm>
            <a:off x="5969589" y="1990725"/>
            <a:ext cx="1162050" cy="369332"/>
          </a:xfrm>
          <a:prstGeom prst="rect">
            <a:avLst/>
          </a:prstGeom>
          <a:noFill/>
          <a:ln>
            <a:solidFill>
              <a:schemeClr val="accent2">
                <a:lumMod val="75000"/>
              </a:schemeClr>
            </a:solidFill>
          </a:ln>
        </p:spPr>
        <p:txBody>
          <a:bodyPr wrap="square" rtlCol="0">
            <a:spAutoFit/>
          </a:bodyPr>
          <a:p>
            <a:r>
              <a:rPr lang="zh-CN" altLang="en-US" dirty="0"/>
              <a:t>知识目标</a:t>
            </a:r>
            <a:endParaRPr lang="zh-CN" altLang="en-US" dirty="0"/>
          </a:p>
        </p:txBody>
      </p:sp>
      <p:sp>
        <p:nvSpPr>
          <p:cNvPr id="8" name="文本框 7"/>
          <p:cNvSpPr txBox="1"/>
          <p:nvPr>
            <p:custDataLst>
              <p:tags r:id="rId6"/>
            </p:custDataLst>
          </p:nvPr>
        </p:nvSpPr>
        <p:spPr>
          <a:xfrm>
            <a:off x="9429750" y="1990725"/>
            <a:ext cx="1162050" cy="369332"/>
          </a:xfrm>
          <a:prstGeom prst="rect">
            <a:avLst/>
          </a:prstGeom>
          <a:noFill/>
          <a:ln>
            <a:solidFill>
              <a:schemeClr val="accent2">
                <a:lumMod val="75000"/>
              </a:schemeClr>
            </a:solidFill>
          </a:ln>
        </p:spPr>
        <p:txBody>
          <a:bodyPr wrap="square" rtlCol="0">
            <a:spAutoFit/>
          </a:bodyPr>
          <a:p>
            <a:r>
              <a:rPr lang="zh-CN" altLang="en-US" dirty="0"/>
              <a:t>能力目标</a:t>
            </a:r>
            <a:endParaRPr lang="zh-CN" altLang="en-US" dirty="0"/>
          </a:p>
        </p:txBody>
      </p:sp>
      <p:pic>
        <p:nvPicPr>
          <p:cNvPr id="17" name="图形 16" descr="v 形箭头"/>
          <p:cNvPicPr>
            <a:picLocks noChangeAspect="1"/>
          </p:cNvPicPr>
          <p:nvPr>
            <p:custDataLst>
              <p:tags r:id="rId7"/>
            </p:custDataLst>
          </p:nvPr>
        </p:nvPicPr>
        <p:blipFill>
          <a:blip r:embed="rId8"/>
          <a:stretch>
            <a:fillRect/>
          </a:stretch>
        </p:blipFill>
        <p:spPr>
          <a:xfrm>
            <a:off x="4685137" y="1878221"/>
            <a:ext cx="628890" cy="628890"/>
          </a:xfrm>
          <a:prstGeom prst="rect">
            <a:avLst/>
          </a:prstGeom>
        </p:spPr>
      </p:pic>
      <p:pic>
        <p:nvPicPr>
          <p:cNvPr id="19" name="图形 18" descr="v 形箭头"/>
          <p:cNvPicPr>
            <a:picLocks noChangeAspect="1"/>
          </p:cNvPicPr>
          <p:nvPr>
            <p:custDataLst>
              <p:tags r:id="rId9"/>
            </p:custDataLst>
          </p:nvPr>
        </p:nvPicPr>
        <p:blipFill>
          <a:blip r:embed="rId8"/>
          <a:stretch>
            <a:fillRect/>
          </a:stretch>
        </p:blipFill>
        <p:spPr>
          <a:xfrm>
            <a:off x="7966249" y="1860946"/>
            <a:ext cx="628890" cy="62889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图片 171" descr="气动机械手的结构示意图"/>
          <p:cNvPicPr>
            <a:picLocks noChangeAspect="1"/>
          </p:cNvPicPr>
          <p:nvPr>
            <p:custDataLst>
              <p:tags r:id="rId1"/>
            </p:custDataLst>
          </p:nvPr>
        </p:nvPicPr>
        <p:blipFill>
          <a:blip r:embed="rId2"/>
          <a:stretch>
            <a:fillRect/>
          </a:stretch>
        </p:blipFill>
        <p:spPr>
          <a:xfrm>
            <a:off x="1703070" y="1971675"/>
            <a:ext cx="3944620" cy="3694430"/>
          </a:xfrm>
          <a:prstGeom prst="rect">
            <a:avLst/>
          </a:prstGeom>
        </p:spPr>
      </p:pic>
      <p:sp>
        <p:nvSpPr>
          <p:cNvPr id="104" name="文本框 103"/>
          <p:cNvSpPr txBox="1"/>
          <p:nvPr/>
        </p:nvSpPr>
        <p:spPr>
          <a:xfrm>
            <a:off x="2089150" y="5765800"/>
            <a:ext cx="3173095" cy="368300"/>
          </a:xfrm>
          <a:prstGeom prst="rect">
            <a:avLst/>
          </a:prstGeom>
          <a:noFill/>
          <a:ln w="9525">
            <a:noFill/>
          </a:ln>
        </p:spPr>
        <p:txBody>
          <a:bodyPr wrap="square">
            <a:spAutoFit/>
          </a:bodyPr>
          <a:p>
            <a:pPr indent="127000"/>
            <a:r>
              <a:rPr lang="zh-CN" b="1">
                <a:latin typeface="Times New Roman" panose="02020603050405020304" pitchFamily="18" charset="0"/>
                <a:ea typeface="宋体" panose="02010600030101010101" pitchFamily="2" charset="-122"/>
              </a:rPr>
              <a:t>气动机械手的结构示意图</a:t>
            </a:r>
            <a:endParaRPr lang="zh-CN" altLang="en-US" b="1">
              <a:latin typeface="Times New Roman" panose="02020603050405020304" pitchFamily="18" charset="0"/>
              <a:ea typeface="宋体" panose="02010600030101010101" pitchFamily="2" charset="-122"/>
            </a:endParaRPr>
          </a:p>
        </p:txBody>
      </p:sp>
      <p:sp>
        <p:nvSpPr>
          <p:cNvPr id="4" name="object 3"/>
          <p:cNvSpPr txBox="1"/>
          <p:nvPr>
            <p:custDataLst>
              <p:tags r:id="rId3"/>
            </p:custDataLst>
          </p:nvPr>
        </p:nvSpPr>
        <p:spPr>
          <a:xfrm>
            <a:off x="5982335" y="1744345"/>
            <a:ext cx="5438775" cy="3935095"/>
          </a:xfrm>
          <a:prstGeom prst="rect">
            <a:avLst/>
          </a:prstGeom>
        </p:spPr>
        <p:txBody>
          <a:bodyPr vert="horz" wrap="square" lIns="0" tIns="57150" rIns="0" bIns="0" rtlCol="0">
            <a:spAutoFit/>
          </a:bodyPr>
          <a:p>
            <a:pPr marL="12700" indent="0" algn="just" fontAlgn="auto">
              <a:lnSpc>
                <a:spcPct val="20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图示为用于某专用设备上的气动机械手，它由四个气缸组成，可在三个坐标内工作。其中，A缸为夹紧缸，其活塞退回时夹紧工件，活塞杆伸出时松开工件；B缸为长臂伸缩缸，可实现伸出和缩回动作；C缸为立柱升降缸；D缸为回转缸，该气缸有两个活塞，分别装在带齿条的活塞杆两头，齿条的往复运动带动立柱上的齿轮旋转，从而实现立柱及长臂的回转。</a:t>
            </a:r>
            <a:endParaRPr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22"/>
          <p:cNvPicPr>
            <a:picLocks noChangeAspect="1"/>
          </p:cNvPicPr>
          <p:nvPr>
            <p:custDataLst>
              <p:tags r:id="rId1"/>
            </p:custDataLst>
          </p:nvPr>
        </p:nvPicPr>
        <p:blipFill>
          <a:blip r:embed="rId2"/>
          <a:srcRect l="-3863" t="-6218" r="-3366" b="-2738"/>
          <a:stretch>
            <a:fillRect/>
          </a:stretch>
        </p:blipFill>
        <p:spPr>
          <a:xfrm>
            <a:off x="2598420" y="1300480"/>
            <a:ext cx="6995160" cy="4782185"/>
          </a:xfrm>
          <a:prstGeom prst="rect">
            <a:avLst/>
          </a:prstGeom>
          <a:noFill/>
          <a:ln>
            <a:noFill/>
          </a:ln>
        </p:spPr>
      </p:pic>
      <p:sp>
        <p:nvSpPr>
          <p:cNvPr id="2" name="文本框 1"/>
          <p:cNvSpPr txBox="1"/>
          <p:nvPr/>
        </p:nvSpPr>
        <p:spPr>
          <a:xfrm>
            <a:off x="3551555" y="6082665"/>
            <a:ext cx="5089525" cy="368300"/>
          </a:xfrm>
          <a:prstGeom prst="rect">
            <a:avLst/>
          </a:prstGeom>
          <a:noFill/>
        </p:spPr>
        <p:txBody>
          <a:bodyPr wrap="square" rtlCol="0" anchor="t">
            <a:spAutoFit/>
          </a:bodyPr>
          <a:p>
            <a:r>
              <a:rPr lang="zh-CN" altLang="en-US" b="1">
                <a:latin typeface="宋体" panose="02010600030101010101" pitchFamily="2" charset="-122"/>
                <a:ea typeface="宋体" panose="02010600030101010101" pitchFamily="2" charset="-122"/>
              </a:rPr>
              <a:t>显像管气动机械手气动系统原理图及子系统划分</a:t>
            </a:r>
            <a:endParaRPr lang="zh-CN" altLang="en-US" b="1">
              <a:latin typeface="宋体" panose="02010600030101010101" pitchFamily="2" charset="-122"/>
              <a:ea typeface="宋体" panose="0201060003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图片 23"/>
          <p:cNvPicPr>
            <a:picLocks noChangeAspect="1"/>
          </p:cNvPicPr>
          <p:nvPr>
            <p:custDataLst>
              <p:tags r:id="rId1"/>
            </p:custDataLst>
          </p:nvPr>
        </p:nvPicPr>
        <p:blipFill>
          <a:blip r:embed="rId2"/>
          <a:stretch>
            <a:fillRect/>
          </a:stretch>
        </p:blipFill>
        <p:spPr>
          <a:xfrm>
            <a:off x="2091690" y="2411730"/>
            <a:ext cx="2837815" cy="3587115"/>
          </a:xfrm>
          <a:prstGeom prst="rect">
            <a:avLst/>
          </a:prstGeom>
          <a:noFill/>
          <a:ln>
            <a:noFill/>
          </a:ln>
        </p:spPr>
      </p:pic>
      <p:sp>
        <p:nvSpPr>
          <p:cNvPr id="3" name="文本框 2"/>
          <p:cNvSpPr txBox="1"/>
          <p:nvPr/>
        </p:nvSpPr>
        <p:spPr>
          <a:xfrm>
            <a:off x="2014855" y="1390650"/>
            <a:ext cx="3097530" cy="645160"/>
          </a:xfrm>
          <a:prstGeom prst="rect">
            <a:avLst/>
          </a:prstGeom>
          <a:noFill/>
        </p:spPr>
        <p:txBody>
          <a:bodyPr wrap="square" rtlCol="0" anchor="t">
            <a:spAutoFit/>
          </a:bodyPr>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sym typeface="+mn-ea"/>
              </a:rPr>
              <a:t>1.手臂升降子系统分析</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sp>
        <p:nvSpPr>
          <p:cNvPr id="4" name="object 3"/>
          <p:cNvSpPr txBox="1"/>
          <p:nvPr>
            <p:custDataLst>
              <p:tags r:id="rId3"/>
            </p:custDataLst>
          </p:nvPr>
        </p:nvSpPr>
        <p:spPr>
          <a:xfrm>
            <a:off x="5255260" y="2112645"/>
            <a:ext cx="6482080" cy="3509010"/>
          </a:xfrm>
          <a:prstGeom prst="rect">
            <a:avLst/>
          </a:prstGeom>
        </p:spPr>
        <p:txBody>
          <a:bodyPr vert="horz" wrap="square" lIns="0" tIns="57150" rIns="0" bIns="0" rtlCol="0">
            <a:spAutoFit/>
          </a:bodyPr>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1）缸B缩回</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系统工作时，先完成显像管抓取动作，首先缸B缩回，需要无杆腔排气，有杆腔进气。其工作条件是：电磁换向阀1.5工作在右位，此时电磁铁DT1通电。</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进气气路为：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气源0.1→电磁换向阀1.5→单向节流阀1.4→气缸1.2有杆腔</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排气回路为：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气缸1.2有杆腔→单向节流阀1.3→电磁换向阀1.5→大气</a:t>
            </a:r>
            <a:endParaRPr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图片 23"/>
          <p:cNvPicPr>
            <a:picLocks noChangeAspect="1"/>
          </p:cNvPicPr>
          <p:nvPr>
            <p:custDataLst>
              <p:tags r:id="rId1"/>
            </p:custDataLst>
          </p:nvPr>
        </p:nvPicPr>
        <p:blipFill>
          <a:blip r:embed="rId2"/>
          <a:stretch>
            <a:fillRect/>
          </a:stretch>
        </p:blipFill>
        <p:spPr>
          <a:xfrm>
            <a:off x="2091690" y="2411730"/>
            <a:ext cx="2837815" cy="3587115"/>
          </a:xfrm>
          <a:prstGeom prst="rect">
            <a:avLst/>
          </a:prstGeom>
          <a:noFill/>
          <a:ln>
            <a:noFill/>
          </a:ln>
        </p:spPr>
      </p:pic>
      <p:sp>
        <p:nvSpPr>
          <p:cNvPr id="3" name="文本框 2"/>
          <p:cNvSpPr txBox="1"/>
          <p:nvPr/>
        </p:nvSpPr>
        <p:spPr>
          <a:xfrm>
            <a:off x="2014855" y="1390650"/>
            <a:ext cx="3097530" cy="645160"/>
          </a:xfrm>
          <a:prstGeom prst="rect">
            <a:avLst/>
          </a:prstGeom>
          <a:noFill/>
        </p:spPr>
        <p:txBody>
          <a:bodyPr wrap="square" rtlCol="0" anchor="t">
            <a:spAutoFit/>
          </a:bodyPr>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sym typeface="+mn-ea"/>
              </a:rPr>
              <a:t>1.手臂升降子系统分析</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sp>
        <p:nvSpPr>
          <p:cNvPr id="4" name="object 3"/>
          <p:cNvSpPr txBox="1"/>
          <p:nvPr>
            <p:custDataLst>
              <p:tags r:id="rId3"/>
            </p:custDataLst>
          </p:nvPr>
        </p:nvSpPr>
        <p:spPr>
          <a:xfrm>
            <a:off x="5255260" y="1826895"/>
            <a:ext cx="6482080" cy="4391660"/>
          </a:xfrm>
          <a:prstGeom prst="rect">
            <a:avLst/>
          </a:prstGeom>
        </p:spPr>
        <p:txBody>
          <a:bodyPr vert="horz" wrap="square" lIns="0" tIns="57150" rIns="0" bIns="0" rtlCol="0">
            <a:spAutoFit/>
          </a:bodyPr>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2）缸A、B伸出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当系统抓取显像管后，缸A、B都伸出，把显像管举起，等待被转运。其判断条件为真空吸盘真空压力达到要求，即真空开关4.2开启。</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进气气路为：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电磁换向阀1.5左位→单向节流阀1.3→气缸1.2无杆腔</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电磁换向阀1.8左位→单向节流阀1.6→气缸1.1无杆腔</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排气气路：</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气缸1.2无杆腔→单向节流阀1.4→电磁换向阀1.5左位→大气</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气缸1.1无杆腔→单向节流阀1.7→电磁换向阀1.8左位→大气</a:t>
            </a:r>
            <a:endParaRPr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图片 23"/>
          <p:cNvPicPr>
            <a:picLocks noChangeAspect="1"/>
          </p:cNvPicPr>
          <p:nvPr>
            <p:custDataLst>
              <p:tags r:id="rId1"/>
            </p:custDataLst>
          </p:nvPr>
        </p:nvPicPr>
        <p:blipFill>
          <a:blip r:embed="rId2"/>
          <a:stretch>
            <a:fillRect/>
          </a:stretch>
        </p:blipFill>
        <p:spPr>
          <a:xfrm>
            <a:off x="2091690" y="2411730"/>
            <a:ext cx="2837815" cy="3587115"/>
          </a:xfrm>
          <a:prstGeom prst="rect">
            <a:avLst/>
          </a:prstGeom>
          <a:noFill/>
          <a:ln>
            <a:noFill/>
          </a:ln>
        </p:spPr>
      </p:pic>
      <p:sp>
        <p:nvSpPr>
          <p:cNvPr id="3" name="文本框 2"/>
          <p:cNvSpPr txBox="1"/>
          <p:nvPr/>
        </p:nvSpPr>
        <p:spPr>
          <a:xfrm>
            <a:off x="2014855" y="1390650"/>
            <a:ext cx="3097530" cy="645160"/>
          </a:xfrm>
          <a:prstGeom prst="rect">
            <a:avLst/>
          </a:prstGeom>
          <a:noFill/>
        </p:spPr>
        <p:txBody>
          <a:bodyPr wrap="square" rtlCol="0" anchor="t">
            <a:spAutoFit/>
          </a:bodyPr>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sym typeface="+mn-ea"/>
              </a:rPr>
              <a:t>1.手臂升降子系统分析</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sp>
        <p:nvSpPr>
          <p:cNvPr id="4" name="object 3"/>
          <p:cNvSpPr txBox="1"/>
          <p:nvPr>
            <p:custDataLst>
              <p:tags r:id="rId3"/>
            </p:custDataLst>
          </p:nvPr>
        </p:nvSpPr>
        <p:spPr>
          <a:xfrm>
            <a:off x="4996815" y="1826895"/>
            <a:ext cx="6740525" cy="3509010"/>
          </a:xfrm>
          <a:prstGeom prst="rect">
            <a:avLst/>
          </a:prstGeom>
        </p:spPr>
        <p:txBody>
          <a:bodyPr vert="horz" wrap="square" lIns="0" tIns="57150" rIns="0" bIns="0" rtlCol="0">
            <a:spAutoFit/>
          </a:bodyPr>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3）缸A缩回</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当系统运转显像管到位后（其判断条件为长臂缸伸出到位），缸A缩回，需要无杆腔排气，有杆腔进气。其工作条件为：电磁换向阀1.8工作在右位，此时电磁铁DT2通电。</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进气气路为：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气源0.1→电磁换向阀1.8右位→单向节流阀1.7→气缸1.1有杆腔</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排气气路为：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气缸1.1→无杆腔→单向节流阀1.6→电磁换向阀1.8右位→大气</a:t>
            </a:r>
            <a:endParaRPr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1409700" y="4491990"/>
            <a:ext cx="10290810" cy="1476375"/>
          </a:xfrm>
          <a:prstGeom prst="rect">
            <a:avLst/>
          </a:prstGeom>
          <a:noFill/>
        </p:spPr>
        <p:txBody>
          <a:bodyPr wrap="square">
            <a:spAutoFit/>
          </a:bodyPr>
          <a:lstStyle/>
          <a:p>
            <a:r>
              <a:rPr lang="en-US" altLang="zh-CN" kern="100" dirty="0">
                <a:ea typeface="仿宋" panose="02010609060101010101" pitchFamily="49" charset="-122"/>
                <a:cs typeface="黑体" panose="02010609060101010101" pitchFamily="49" charset="-122"/>
              </a:rPr>
              <a:t>       </a:t>
            </a:r>
            <a:r>
              <a:rPr lang="zh-CN" altLang="zh-CN" kern="100" dirty="0">
                <a:latin typeface="Times New Roman" panose="02020603050405020304" pitchFamily="18" charset="0"/>
                <a:ea typeface="仿宋" panose="02010609060101010101" pitchFamily="49" charset="-122"/>
                <a:cs typeface="黑体" panose="02010609060101010101" pitchFamily="49" charset="-122"/>
              </a:rPr>
              <a:t>组合机床一般为多刀加工，切削负荷变化大，快慢速差异大；要求切削时的速度低而平稳：空行程时的进、退速度快；快、慢速的换接平稳；系统效率高，发热少，功率利用合理。动力滑台的液压系统要满足这些要求，就必领将各液压元件有机地组合，形成完整有效的液压回路。那么，组合机床动力滑台的液压系统是如何工作的呢？</a:t>
            </a:r>
            <a:endParaRPr lang="zh-CN" altLang="zh-CN" kern="100" dirty="0">
              <a:latin typeface="Times New Roman" panose="02020603050405020304" pitchFamily="18" charset="0"/>
              <a:ea typeface="仿宋" panose="02010609060101010101" pitchFamily="49" charset="-122"/>
              <a:cs typeface="黑体" panose="02010609060101010101" pitchFamily="49" charset="-122"/>
            </a:endParaRPr>
          </a:p>
          <a:p>
            <a:endParaRPr lang="zh-CN" altLang="en-US" kern="100" dirty="0">
              <a:ea typeface="仿宋" panose="02010609060101010101" pitchFamily="49" charset="-122"/>
            </a:endParaRPr>
          </a:p>
        </p:txBody>
      </p:sp>
      <p:sp>
        <p:nvSpPr>
          <p:cNvPr id="101" name="文本框 100"/>
          <p:cNvSpPr txBox="1"/>
          <p:nvPr/>
        </p:nvSpPr>
        <p:spPr>
          <a:xfrm>
            <a:off x="5081588" y="3335338"/>
            <a:ext cx="5080000" cy="368300"/>
          </a:xfrm>
          <a:prstGeom prst="rect">
            <a:avLst/>
          </a:prstGeom>
          <a:noFill/>
          <a:ln w="9525">
            <a:noFill/>
          </a:ln>
        </p:spPr>
        <p:txBody>
          <a:bodyPr>
            <a:spAutoFit/>
          </a:bodyPr>
          <a:p>
            <a:pPr indent="0"/>
            <a:r>
              <a:rPr lang="en-US" b="0">
                <a:latin typeface="Times New Roman" panose="02020603050405020304" pitchFamily="18" charset="0"/>
                <a:ea typeface="宋体" panose="02010600030101010101" pitchFamily="2" charset="-122"/>
              </a:rPr>
              <a:t> </a:t>
            </a:r>
            <a:endParaRPr lang="en-US" altLang="en-US" b="0">
              <a:latin typeface="Times New Roman" panose="02020603050405020304" pitchFamily="18" charset="0"/>
              <a:ea typeface="宋体" panose="02010600030101010101" pitchFamily="2" charset="-122"/>
            </a:endParaRPr>
          </a:p>
        </p:txBody>
      </p:sp>
      <p:pic>
        <p:nvPicPr>
          <p:cNvPr id="3" name="图片 2" descr="组合机床"/>
          <p:cNvPicPr>
            <a:picLocks noChangeAspect="1"/>
          </p:cNvPicPr>
          <p:nvPr/>
        </p:nvPicPr>
        <p:blipFill>
          <a:blip r:embed="rId1"/>
          <a:stretch>
            <a:fillRect/>
          </a:stretch>
        </p:blipFill>
        <p:spPr>
          <a:xfrm>
            <a:off x="2506345" y="1471930"/>
            <a:ext cx="3312160" cy="2860675"/>
          </a:xfrm>
          <a:prstGeom prst="rect">
            <a:avLst/>
          </a:prstGeom>
        </p:spPr>
      </p:pic>
      <p:pic>
        <p:nvPicPr>
          <p:cNvPr id="4" name="图片 3" descr="动力滑台1"/>
          <p:cNvPicPr>
            <a:picLocks noChangeAspect="1"/>
          </p:cNvPicPr>
          <p:nvPr/>
        </p:nvPicPr>
        <p:blipFill>
          <a:blip r:embed="rId2"/>
          <a:srcRect l="13819" t="2264" r="10773" b="12634"/>
          <a:stretch>
            <a:fillRect/>
          </a:stretch>
        </p:blipFill>
        <p:spPr>
          <a:xfrm>
            <a:off x="6805295" y="1488440"/>
            <a:ext cx="3724910" cy="300355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014855" y="1390650"/>
            <a:ext cx="3097530" cy="645160"/>
          </a:xfrm>
          <a:prstGeom prst="rect">
            <a:avLst/>
          </a:prstGeom>
          <a:noFill/>
        </p:spPr>
        <p:txBody>
          <a:bodyPr wrap="square" rtlCol="0" anchor="t">
            <a:spAutoFit/>
          </a:bodyPr>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sym typeface="+mn-ea"/>
              </a:rPr>
              <a:t>2</a:t>
            </a:r>
            <a:r>
              <a:rPr sz="2400" spc="-60" dirty="0">
                <a:solidFill>
                  <a:srgbClr val="00020C"/>
                </a:solidFill>
                <a:latin typeface="Times New Roman" panose="02020603050405020304" pitchFamily="18" charset="0"/>
                <a:cs typeface="Times New Roman" panose="02020603050405020304" pitchFamily="18" charset="0"/>
                <a:sym typeface="+mn-ea"/>
              </a:rPr>
              <a:t>.手臂伸缩子系统分析</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sp>
        <p:nvSpPr>
          <p:cNvPr id="4" name="object 3"/>
          <p:cNvSpPr txBox="1"/>
          <p:nvPr>
            <p:custDataLst>
              <p:tags r:id="rId1"/>
            </p:custDataLst>
          </p:nvPr>
        </p:nvSpPr>
        <p:spPr>
          <a:xfrm>
            <a:off x="4996815" y="2131695"/>
            <a:ext cx="6740525" cy="3093720"/>
          </a:xfrm>
          <a:prstGeom prst="rect">
            <a:avLst/>
          </a:prstGeom>
        </p:spPr>
        <p:txBody>
          <a:bodyPr vert="horz" wrap="square" lIns="0" tIns="57150" rIns="0" bIns="0" rtlCol="0">
            <a:spAutoFit/>
          </a:bodyPr>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1</a:t>
            </a:r>
            <a:r>
              <a:rPr spc="-60" dirty="0">
                <a:solidFill>
                  <a:srgbClr val="00020C"/>
                </a:solidFill>
                <a:latin typeface="Times New Roman" panose="02020603050405020304" pitchFamily="18" charset="0"/>
                <a:cs typeface="Times New Roman" panose="02020603050405020304" pitchFamily="18" charset="0"/>
              </a:rPr>
              <a:t>）气缸伸出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当系统完成抓取的动作，摆动缸右转到位后，长臂缸伸出。其工作条件为：电磁换向阀2.3工作在右位，此时电磁铁DT3通电。</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进气气路为：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气源0.1→电磁换向阀2.3右位→单向节流阀2.2→气缸2.1有杆腔</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排气气路为： </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气缸2.1无杆腔→单向节流阀2.4→电磁换向阀2.3右位→大气</a:t>
            </a:r>
            <a:endParaRPr spc="-60" dirty="0">
              <a:solidFill>
                <a:srgbClr val="00020C"/>
              </a:solidFill>
              <a:latin typeface="Times New Roman" panose="02020603050405020304" pitchFamily="18" charset="0"/>
              <a:cs typeface="Times New Roman" panose="02020603050405020304" pitchFamily="18" charset="0"/>
            </a:endParaRPr>
          </a:p>
        </p:txBody>
      </p:sp>
      <p:pic>
        <p:nvPicPr>
          <p:cNvPr id="50" name="图片 25"/>
          <p:cNvPicPr>
            <a:picLocks noChangeAspect="1"/>
          </p:cNvPicPr>
          <p:nvPr>
            <p:custDataLst>
              <p:tags r:id="rId2"/>
            </p:custDataLst>
          </p:nvPr>
        </p:nvPicPr>
        <p:blipFill>
          <a:blip r:embed="rId3">
            <a:lum contrast="12000"/>
          </a:blip>
          <a:stretch>
            <a:fillRect/>
          </a:stretch>
        </p:blipFill>
        <p:spPr>
          <a:xfrm>
            <a:off x="2176145" y="2294890"/>
            <a:ext cx="2112645" cy="386143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014855" y="1390650"/>
            <a:ext cx="3097530" cy="645160"/>
          </a:xfrm>
          <a:prstGeom prst="rect">
            <a:avLst/>
          </a:prstGeom>
          <a:noFill/>
        </p:spPr>
        <p:txBody>
          <a:bodyPr wrap="square" rtlCol="0" anchor="t">
            <a:spAutoFit/>
          </a:bodyPr>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sym typeface="+mn-ea"/>
              </a:rPr>
              <a:t>2</a:t>
            </a:r>
            <a:r>
              <a:rPr sz="2400" spc="-60" dirty="0">
                <a:solidFill>
                  <a:srgbClr val="00020C"/>
                </a:solidFill>
                <a:latin typeface="Times New Roman" panose="02020603050405020304" pitchFamily="18" charset="0"/>
                <a:cs typeface="Times New Roman" panose="02020603050405020304" pitchFamily="18" charset="0"/>
                <a:sym typeface="+mn-ea"/>
              </a:rPr>
              <a:t>.手臂伸缩子系统分析</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sp>
        <p:nvSpPr>
          <p:cNvPr id="4" name="object 3"/>
          <p:cNvSpPr txBox="1"/>
          <p:nvPr>
            <p:custDataLst>
              <p:tags r:id="rId1"/>
            </p:custDataLst>
          </p:nvPr>
        </p:nvSpPr>
        <p:spPr>
          <a:xfrm>
            <a:off x="4996815" y="2131695"/>
            <a:ext cx="6740525" cy="3093720"/>
          </a:xfrm>
          <a:prstGeom prst="rect">
            <a:avLst/>
          </a:prstGeom>
        </p:spPr>
        <p:txBody>
          <a:bodyPr vert="horz" wrap="square" lIns="0" tIns="57150" rIns="0" bIns="0" rtlCol="0">
            <a:spAutoFit/>
          </a:bodyPr>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2</a:t>
            </a:r>
            <a:r>
              <a:rPr spc="-60" dirty="0">
                <a:solidFill>
                  <a:srgbClr val="00020C"/>
                </a:solidFill>
                <a:latin typeface="Times New Roman" panose="02020603050405020304" pitchFamily="18" charset="0"/>
                <a:cs typeface="Times New Roman" panose="02020603050405020304" pitchFamily="18" charset="0"/>
              </a:rPr>
              <a:t>）气缸缩回</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当系统放下显像管后，长臂缸缩回。其工作条件为：电磁换向阀2.3工作在左位，此时电磁铁DT3通电。</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进气气路为：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气源0.1→电磁换向阀2.3左位→单向节流阀2.4→气缸2.1有杆腔</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排气气路为：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气缸2.1无杆腔→单向节流阀2.2→电磁换向阀2.3左位→大气</a:t>
            </a:r>
            <a:endParaRPr spc="-60" dirty="0">
              <a:solidFill>
                <a:srgbClr val="00020C"/>
              </a:solidFill>
              <a:latin typeface="Times New Roman" panose="02020603050405020304" pitchFamily="18" charset="0"/>
              <a:cs typeface="Times New Roman" panose="02020603050405020304" pitchFamily="18" charset="0"/>
            </a:endParaRPr>
          </a:p>
        </p:txBody>
      </p:sp>
      <p:pic>
        <p:nvPicPr>
          <p:cNvPr id="50" name="图片 25"/>
          <p:cNvPicPr>
            <a:picLocks noChangeAspect="1"/>
          </p:cNvPicPr>
          <p:nvPr>
            <p:custDataLst>
              <p:tags r:id="rId2"/>
            </p:custDataLst>
          </p:nvPr>
        </p:nvPicPr>
        <p:blipFill>
          <a:blip r:embed="rId3">
            <a:lum contrast="12000"/>
          </a:blip>
          <a:stretch>
            <a:fillRect/>
          </a:stretch>
        </p:blipFill>
        <p:spPr>
          <a:xfrm>
            <a:off x="2176145" y="2294890"/>
            <a:ext cx="2112645" cy="3861435"/>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014855" y="1390650"/>
            <a:ext cx="3097530" cy="645160"/>
          </a:xfrm>
          <a:prstGeom prst="rect">
            <a:avLst/>
          </a:prstGeom>
          <a:noFill/>
        </p:spPr>
        <p:txBody>
          <a:bodyPr wrap="square" rtlCol="0" anchor="t">
            <a:spAutoFit/>
          </a:bodyPr>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sym typeface="+mn-ea"/>
              </a:rPr>
              <a:t>3</a:t>
            </a:r>
            <a:r>
              <a:rPr sz="2400" spc="-60" dirty="0">
                <a:solidFill>
                  <a:srgbClr val="00020C"/>
                </a:solidFill>
                <a:latin typeface="Times New Roman" panose="02020603050405020304" pitchFamily="18" charset="0"/>
                <a:cs typeface="Times New Roman" panose="02020603050405020304" pitchFamily="18" charset="0"/>
                <a:sym typeface="+mn-ea"/>
              </a:rPr>
              <a:t>.手臂回转子系统分析</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sp>
        <p:nvSpPr>
          <p:cNvPr id="4" name="object 3"/>
          <p:cNvSpPr txBox="1"/>
          <p:nvPr>
            <p:custDataLst>
              <p:tags r:id="rId1"/>
            </p:custDataLst>
          </p:nvPr>
        </p:nvSpPr>
        <p:spPr>
          <a:xfrm>
            <a:off x="4996815" y="2131695"/>
            <a:ext cx="6740525" cy="3093720"/>
          </a:xfrm>
          <a:prstGeom prst="rect">
            <a:avLst/>
          </a:prstGeom>
        </p:spPr>
        <p:txBody>
          <a:bodyPr vert="horz" wrap="square" lIns="0" tIns="57150" rIns="0" bIns="0" rtlCol="0">
            <a:spAutoFit/>
          </a:bodyPr>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1</a:t>
            </a:r>
            <a:r>
              <a:rPr spc="-60" dirty="0">
                <a:solidFill>
                  <a:srgbClr val="00020C"/>
                </a:solidFill>
                <a:latin typeface="Times New Roman" panose="02020603050405020304" pitchFamily="18" charset="0"/>
                <a:cs typeface="Times New Roman" panose="02020603050405020304" pitchFamily="18" charset="0"/>
              </a:rPr>
              <a:t>）气缸伸出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当系统抓取显像管后，升降缸上升到最高位后，摆动缸向右摆动。其工作条件为：电磁换向阀3.3工作在右位，此时电磁铁DT4通电。</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进气气路为：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气源0.1→电磁换向阀3.3右位→单向节流阀3.2→气缸3.1有杆腔</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排气气路为：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气缸3.1无杆腔→单向节流阀3.4→电磁换向阀3.3右位→大气</a:t>
            </a:r>
            <a:endParaRPr spc="-60" dirty="0">
              <a:solidFill>
                <a:srgbClr val="00020C"/>
              </a:solidFill>
              <a:latin typeface="Times New Roman" panose="02020603050405020304" pitchFamily="18" charset="0"/>
              <a:cs typeface="Times New Roman" panose="02020603050405020304" pitchFamily="18" charset="0"/>
            </a:endParaRPr>
          </a:p>
        </p:txBody>
      </p:sp>
      <p:pic>
        <p:nvPicPr>
          <p:cNvPr id="195" name="图片 26"/>
          <p:cNvPicPr>
            <a:picLocks noChangeAspect="1"/>
          </p:cNvPicPr>
          <p:nvPr>
            <p:custDataLst>
              <p:tags r:id="rId2"/>
            </p:custDataLst>
          </p:nvPr>
        </p:nvPicPr>
        <p:blipFill>
          <a:blip r:embed="rId3">
            <a:lum contrast="30000"/>
          </a:blip>
          <a:stretch>
            <a:fillRect/>
          </a:stretch>
        </p:blipFill>
        <p:spPr>
          <a:xfrm>
            <a:off x="2408555" y="2303780"/>
            <a:ext cx="1836420" cy="3806190"/>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014855" y="1390650"/>
            <a:ext cx="3097530" cy="645160"/>
          </a:xfrm>
          <a:prstGeom prst="rect">
            <a:avLst/>
          </a:prstGeom>
          <a:noFill/>
        </p:spPr>
        <p:txBody>
          <a:bodyPr wrap="square" rtlCol="0" anchor="t">
            <a:spAutoFit/>
          </a:bodyPr>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sym typeface="+mn-ea"/>
              </a:rPr>
              <a:t>3</a:t>
            </a:r>
            <a:r>
              <a:rPr sz="2400" spc="-60" dirty="0">
                <a:solidFill>
                  <a:srgbClr val="00020C"/>
                </a:solidFill>
                <a:latin typeface="Times New Roman" panose="02020603050405020304" pitchFamily="18" charset="0"/>
                <a:cs typeface="Times New Roman" panose="02020603050405020304" pitchFamily="18" charset="0"/>
                <a:sym typeface="+mn-ea"/>
              </a:rPr>
              <a:t>.手臂回转子系统分析</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sp>
        <p:nvSpPr>
          <p:cNvPr id="4" name="object 3"/>
          <p:cNvSpPr txBox="1"/>
          <p:nvPr>
            <p:custDataLst>
              <p:tags r:id="rId1"/>
            </p:custDataLst>
          </p:nvPr>
        </p:nvSpPr>
        <p:spPr>
          <a:xfrm>
            <a:off x="4996815" y="2131695"/>
            <a:ext cx="6740525" cy="3093720"/>
          </a:xfrm>
          <a:prstGeom prst="rect">
            <a:avLst/>
          </a:prstGeom>
        </p:spPr>
        <p:txBody>
          <a:bodyPr vert="horz" wrap="square" lIns="0" tIns="57150" rIns="0" bIns="0" rtlCol="0">
            <a:spAutoFit/>
          </a:bodyPr>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2</a:t>
            </a:r>
            <a:r>
              <a:rPr spc="-60" dirty="0">
                <a:solidFill>
                  <a:srgbClr val="00020C"/>
                </a:solidFill>
                <a:latin typeface="Times New Roman" panose="02020603050405020304" pitchFamily="18" charset="0"/>
                <a:cs typeface="Times New Roman" panose="02020603050405020304" pitchFamily="18" charset="0"/>
              </a:rPr>
              <a:t>）气缸缩回</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当系统放下显像管后，摆动缸向左摆动。其工作条件为：电磁换向阀3.3工作在左位，此时电磁铁DT4通电。</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进气气路为：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气源0.1→电磁换向阀3.3左位→单向节流阀3.4→气缸3.1有杆腔</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排气气路为： </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气缸3.1无杆腔→单向节流阀3.2→电磁换向阀3.3左位→大气</a:t>
            </a:r>
            <a:endParaRPr spc="-60" dirty="0">
              <a:solidFill>
                <a:srgbClr val="00020C"/>
              </a:solidFill>
              <a:latin typeface="Times New Roman" panose="02020603050405020304" pitchFamily="18" charset="0"/>
              <a:cs typeface="Times New Roman" panose="02020603050405020304" pitchFamily="18" charset="0"/>
            </a:endParaRPr>
          </a:p>
        </p:txBody>
      </p:sp>
      <p:pic>
        <p:nvPicPr>
          <p:cNvPr id="195" name="图片 26"/>
          <p:cNvPicPr>
            <a:picLocks noChangeAspect="1"/>
          </p:cNvPicPr>
          <p:nvPr>
            <p:custDataLst>
              <p:tags r:id="rId2"/>
            </p:custDataLst>
          </p:nvPr>
        </p:nvPicPr>
        <p:blipFill>
          <a:blip r:embed="rId3">
            <a:lum contrast="30000"/>
          </a:blip>
          <a:stretch>
            <a:fillRect/>
          </a:stretch>
        </p:blipFill>
        <p:spPr>
          <a:xfrm>
            <a:off x="2408555" y="2303780"/>
            <a:ext cx="1836420" cy="380619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014855" y="1390650"/>
            <a:ext cx="3097530" cy="645160"/>
          </a:xfrm>
          <a:prstGeom prst="rect">
            <a:avLst/>
          </a:prstGeom>
          <a:noFill/>
        </p:spPr>
        <p:txBody>
          <a:bodyPr wrap="square" rtlCol="0" anchor="t">
            <a:spAutoFit/>
          </a:bodyPr>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sym typeface="+mn-ea"/>
              </a:rPr>
              <a:t>4</a:t>
            </a:r>
            <a:r>
              <a:rPr sz="2400" spc="-60" dirty="0">
                <a:solidFill>
                  <a:srgbClr val="00020C"/>
                </a:solidFill>
                <a:latin typeface="Times New Roman" panose="02020603050405020304" pitchFamily="18" charset="0"/>
                <a:cs typeface="Times New Roman" panose="02020603050405020304" pitchFamily="18" charset="0"/>
                <a:sym typeface="+mn-ea"/>
              </a:rPr>
              <a:t>.真空吸盘子系统分析</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sp>
        <p:nvSpPr>
          <p:cNvPr id="4" name="object 3"/>
          <p:cNvSpPr txBox="1"/>
          <p:nvPr>
            <p:custDataLst>
              <p:tags r:id="rId1"/>
            </p:custDataLst>
          </p:nvPr>
        </p:nvSpPr>
        <p:spPr>
          <a:xfrm>
            <a:off x="4996815" y="2131695"/>
            <a:ext cx="6740525" cy="2626995"/>
          </a:xfrm>
          <a:prstGeom prst="rect">
            <a:avLst/>
          </a:prstGeom>
        </p:spPr>
        <p:txBody>
          <a:bodyPr vert="horz" wrap="square" lIns="0" tIns="57150" rIns="0" bIns="0" rtlCol="0">
            <a:spAutoFit/>
          </a:bodyPr>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1</a:t>
            </a:r>
            <a:r>
              <a:rPr spc="-60" dirty="0">
                <a:solidFill>
                  <a:srgbClr val="00020C"/>
                </a:solidFill>
                <a:latin typeface="Times New Roman" panose="02020603050405020304" pitchFamily="18" charset="0"/>
                <a:cs typeface="Times New Roman" panose="02020603050405020304" pitchFamily="18" charset="0"/>
              </a:rPr>
              <a:t>）真空吸盘抓取工件</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当系统得到工件就位的信号，升降缸B下降就位后，真空吸盘吸气，可抓取工件。其工作条件为：电磁换向阀4.3工作在右位，此时电磁铁DT5带电。</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吸气气路为：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真空吸盘4.1→电磁换向阀4.3右位→真空发生器4.6→大气</a:t>
            </a:r>
            <a:endParaRPr spc="-60" dirty="0">
              <a:solidFill>
                <a:srgbClr val="00020C"/>
              </a:solidFill>
              <a:latin typeface="Times New Roman" panose="02020603050405020304" pitchFamily="18" charset="0"/>
              <a:cs typeface="Times New Roman" panose="02020603050405020304" pitchFamily="18" charset="0"/>
            </a:endParaRPr>
          </a:p>
        </p:txBody>
      </p:sp>
      <p:pic>
        <p:nvPicPr>
          <p:cNvPr id="232" name="图片 27"/>
          <p:cNvPicPr>
            <a:picLocks noChangeAspect="1"/>
          </p:cNvPicPr>
          <p:nvPr>
            <p:custDataLst>
              <p:tags r:id="rId2"/>
            </p:custDataLst>
          </p:nvPr>
        </p:nvPicPr>
        <p:blipFill>
          <a:blip r:embed="rId3"/>
          <a:stretch>
            <a:fillRect/>
          </a:stretch>
        </p:blipFill>
        <p:spPr>
          <a:xfrm>
            <a:off x="2277745" y="2312670"/>
            <a:ext cx="2346960" cy="375666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014855" y="1390650"/>
            <a:ext cx="3097530" cy="645160"/>
          </a:xfrm>
          <a:prstGeom prst="rect">
            <a:avLst/>
          </a:prstGeom>
          <a:noFill/>
        </p:spPr>
        <p:txBody>
          <a:bodyPr wrap="square" rtlCol="0" anchor="t">
            <a:spAutoFit/>
          </a:bodyPr>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sym typeface="+mn-ea"/>
              </a:rPr>
              <a:t>4</a:t>
            </a:r>
            <a:r>
              <a:rPr sz="2400" spc="-60" dirty="0">
                <a:solidFill>
                  <a:srgbClr val="00020C"/>
                </a:solidFill>
                <a:latin typeface="Times New Roman" panose="02020603050405020304" pitchFamily="18" charset="0"/>
                <a:cs typeface="Times New Roman" panose="02020603050405020304" pitchFamily="18" charset="0"/>
                <a:sym typeface="+mn-ea"/>
              </a:rPr>
              <a:t>.真空吸盘子系统分析</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sp>
        <p:nvSpPr>
          <p:cNvPr id="4" name="object 3"/>
          <p:cNvSpPr txBox="1"/>
          <p:nvPr>
            <p:custDataLst>
              <p:tags r:id="rId1"/>
            </p:custDataLst>
          </p:nvPr>
        </p:nvSpPr>
        <p:spPr>
          <a:xfrm>
            <a:off x="4862830" y="2294255"/>
            <a:ext cx="6740525" cy="2626995"/>
          </a:xfrm>
          <a:prstGeom prst="rect">
            <a:avLst/>
          </a:prstGeom>
        </p:spPr>
        <p:txBody>
          <a:bodyPr vert="horz" wrap="square" lIns="0" tIns="57150" rIns="0" bIns="0" rtlCol="0">
            <a:spAutoFit/>
          </a:bodyPr>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2</a:t>
            </a:r>
            <a:r>
              <a:rPr spc="-60" dirty="0">
                <a:solidFill>
                  <a:srgbClr val="00020C"/>
                </a:solidFill>
                <a:latin typeface="Times New Roman" panose="02020603050405020304" pitchFamily="18" charset="0"/>
                <a:cs typeface="Times New Roman" panose="02020603050405020304" pitchFamily="18" charset="0"/>
              </a:rPr>
              <a:t>）真空吸盘放置工件</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当工件运转到位，升降缸A下降到位后，真空吸盘放气，可松开工件。其工作条件为：电磁换向阀4.3工作在左位，此时电磁铁DT5不带电。</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进气气路为：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气源0.1→电磁换向阀4.5右位→节流阀4.4→电磁换向阀4.3右位</a:t>
            </a:r>
            <a:endParaRPr spc="-60" dirty="0">
              <a:solidFill>
                <a:srgbClr val="00020C"/>
              </a:solidFill>
              <a:latin typeface="Times New Roman" panose="02020603050405020304" pitchFamily="18" charset="0"/>
              <a:cs typeface="Times New Roman" panose="02020603050405020304" pitchFamily="18" charset="0"/>
            </a:endParaRPr>
          </a:p>
        </p:txBody>
      </p:sp>
      <p:pic>
        <p:nvPicPr>
          <p:cNvPr id="232" name="图片 27"/>
          <p:cNvPicPr>
            <a:picLocks noChangeAspect="1"/>
          </p:cNvPicPr>
          <p:nvPr>
            <p:custDataLst>
              <p:tags r:id="rId2"/>
            </p:custDataLst>
          </p:nvPr>
        </p:nvPicPr>
        <p:blipFill>
          <a:blip r:embed="rId3"/>
          <a:stretch>
            <a:fillRect/>
          </a:stretch>
        </p:blipFill>
        <p:spPr>
          <a:xfrm>
            <a:off x="2277745" y="2312670"/>
            <a:ext cx="2346960" cy="375666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014855" y="1390650"/>
            <a:ext cx="5637530" cy="645160"/>
          </a:xfrm>
          <a:prstGeom prst="rect">
            <a:avLst/>
          </a:prstGeom>
          <a:noFill/>
        </p:spPr>
        <p:txBody>
          <a:bodyPr wrap="square" rtlCol="0" anchor="t">
            <a:spAutoFit/>
          </a:bodyPr>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sym typeface="+mn-ea"/>
              </a:rPr>
              <a:t>5</a:t>
            </a:r>
            <a:r>
              <a:rPr sz="2400" spc="-60" dirty="0">
                <a:solidFill>
                  <a:srgbClr val="00020C"/>
                </a:solidFill>
                <a:latin typeface="Times New Roman" panose="02020603050405020304" pitchFamily="18" charset="0"/>
                <a:cs typeface="Times New Roman" panose="02020603050405020304" pitchFamily="18" charset="0"/>
                <a:sym typeface="+mn-ea"/>
              </a:rPr>
              <a:t>.气动机械手气动系统电磁铁动作顺序表</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pic>
        <p:nvPicPr>
          <p:cNvPr id="2" name="图片 1"/>
          <p:cNvPicPr>
            <a:picLocks noChangeAspect="1"/>
          </p:cNvPicPr>
          <p:nvPr/>
        </p:nvPicPr>
        <p:blipFill>
          <a:blip r:embed="rId1"/>
          <a:stretch>
            <a:fillRect/>
          </a:stretch>
        </p:blipFill>
        <p:spPr>
          <a:xfrm>
            <a:off x="2264410" y="2263140"/>
            <a:ext cx="8965565" cy="394208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3699510" y="4972050"/>
            <a:ext cx="2075815" cy="368300"/>
          </a:xfrm>
          <a:prstGeom prst="rect">
            <a:avLst/>
          </a:prstGeom>
          <a:noFill/>
        </p:spPr>
        <p:txBody>
          <a:bodyPr wrap="square" rtlCol="0">
            <a:spAutoFit/>
          </a:bodyPr>
          <a:p>
            <a:r>
              <a:rPr lang="zh-CN" altLang="en-US" dirty="0"/>
              <a:t>任务实施</a:t>
            </a:r>
            <a:endParaRPr lang="zh-CN" altLang="en-US" dirty="0"/>
          </a:p>
        </p:txBody>
      </p:sp>
      <p:sp>
        <p:nvSpPr>
          <p:cNvPr id="5" name="文本框 4"/>
          <p:cNvSpPr txBox="1"/>
          <p:nvPr>
            <p:custDataLst>
              <p:tags r:id="rId2"/>
            </p:custDataLst>
          </p:nvPr>
        </p:nvSpPr>
        <p:spPr>
          <a:xfrm>
            <a:off x="8220710" y="4972050"/>
            <a:ext cx="1430655" cy="368300"/>
          </a:xfrm>
          <a:prstGeom prst="rect">
            <a:avLst/>
          </a:prstGeom>
          <a:noFill/>
        </p:spPr>
        <p:txBody>
          <a:bodyPr wrap="square" rtlCol="0">
            <a:spAutoFit/>
          </a:bodyPr>
          <a:p>
            <a:r>
              <a:rPr lang="zh-CN" altLang="en-US" dirty="0"/>
              <a:t>任务评价表</a:t>
            </a:r>
            <a:endParaRPr lang="zh-CN" altLang="en-US" dirty="0"/>
          </a:p>
        </p:txBody>
      </p:sp>
      <p:pic>
        <p:nvPicPr>
          <p:cNvPr id="160" name="图片 160" descr="任务评价表"/>
          <p:cNvPicPr>
            <a:picLocks noChangeAspect="1"/>
          </p:cNvPicPr>
          <p:nvPr>
            <p:custDataLst>
              <p:tags r:id="rId3"/>
            </p:custDataLst>
          </p:nvPr>
        </p:nvPicPr>
        <p:blipFill>
          <a:blip r:embed="rId4"/>
          <a:srcRect l="-447" t="-447" r="-447" b="-447"/>
          <a:stretch>
            <a:fillRect/>
          </a:stretch>
        </p:blipFill>
        <p:spPr>
          <a:xfrm>
            <a:off x="7470775" y="2238375"/>
            <a:ext cx="2647950" cy="2647950"/>
          </a:xfrm>
          <a:prstGeom prst="rect">
            <a:avLst/>
          </a:prstGeom>
        </p:spPr>
      </p:pic>
      <p:pic>
        <p:nvPicPr>
          <p:cNvPr id="198" name="图片 198" descr="气动机械手的特点"/>
          <p:cNvPicPr>
            <a:picLocks noChangeAspect="1"/>
          </p:cNvPicPr>
          <p:nvPr>
            <p:custDataLst>
              <p:tags r:id="rId5"/>
            </p:custDataLst>
          </p:nvPr>
        </p:nvPicPr>
        <p:blipFill>
          <a:blip r:embed="rId6"/>
          <a:srcRect l="-2476" t="-1858" r="-1329" b="-1858"/>
          <a:stretch>
            <a:fillRect/>
          </a:stretch>
        </p:blipFill>
        <p:spPr>
          <a:xfrm>
            <a:off x="3345180" y="2232025"/>
            <a:ext cx="2692400" cy="268986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4852035" y="5031740"/>
            <a:ext cx="2075815" cy="368300"/>
          </a:xfrm>
          <a:prstGeom prst="rect">
            <a:avLst/>
          </a:prstGeom>
          <a:noFill/>
        </p:spPr>
        <p:txBody>
          <a:bodyPr wrap="square" rtlCol="0">
            <a:spAutoFit/>
          </a:bodyPr>
          <a:p>
            <a:r>
              <a:rPr lang="zh-CN" altLang="en-US" dirty="0"/>
              <a:t>仿生骨骼机械手</a:t>
            </a:r>
            <a:endParaRPr lang="zh-CN" altLang="en-US" dirty="0"/>
          </a:p>
        </p:txBody>
      </p:sp>
      <p:pic>
        <p:nvPicPr>
          <p:cNvPr id="199" name="图片 199" descr="仿生骨骼手臂"/>
          <p:cNvPicPr>
            <a:picLocks noChangeAspect="1"/>
          </p:cNvPicPr>
          <p:nvPr>
            <p:custDataLst>
              <p:tags r:id="rId2"/>
            </p:custDataLst>
          </p:nvPr>
        </p:nvPicPr>
        <p:blipFill>
          <a:blip r:embed="rId3"/>
          <a:srcRect l="-4195" t="-3843" r="-3225" b="-712"/>
          <a:stretch>
            <a:fillRect/>
          </a:stretch>
        </p:blipFill>
        <p:spPr>
          <a:xfrm>
            <a:off x="4366895" y="2250440"/>
            <a:ext cx="2795905" cy="2721610"/>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533525" y="4491990"/>
            <a:ext cx="10198735" cy="1198880"/>
          </a:xfrm>
          <a:prstGeom prst="rect">
            <a:avLst/>
          </a:prstGeom>
          <a:noFill/>
        </p:spPr>
        <p:txBody>
          <a:bodyPr wrap="square">
            <a:spAutoFit/>
          </a:bodyPr>
          <a:p>
            <a:r>
              <a:rPr lang="en-US" altLang="zh-CN" kern="100" dirty="0">
                <a:latin typeface="Times New Roman" panose="02020603050405020304" pitchFamily="18" charset="0"/>
                <a:ea typeface="仿宋" panose="02010609060101010101" pitchFamily="49" charset="-122"/>
                <a:cs typeface="黑体" panose="02010609060101010101" pitchFamily="49" charset="-122"/>
              </a:rPr>
              <a:t>       </a:t>
            </a:r>
            <a:r>
              <a:rPr lang="zh-CN" altLang="zh-CN" kern="100" dirty="0">
                <a:latin typeface="Times New Roman" panose="02020603050405020304" pitchFamily="18" charset="0"/>
                <a:ea typeface="仿宋" panose="02010609060101010101" pitchFamily="49" charset="-122"/>
                <a:cs typeface="黑体" panose="02010609060101010101" pitchFamily="49" charset="-122"/>
              </a:rPr>
              <a:t>分选机是一种用于将工件按照颜色、大小、形状等特征进行分选的机器。它主要应用于食品加工、药品制造、农产品加工、矿石加工、废弃物回收等领域。分选机的工作原理是通过高速摄像技术、图像处理技术、光电传感技术等技术手段，将物料的特征进行识别和分析，然后根据预设的程序对工件进行分类和分选。那么，工件尺寸自动分选机是如何工作的呢？</a:t>
            </a:r>
            <a:endParaRPr lang="zh-CN" altLang="en-US" kern="100" dirty="0">
              <a:ea typeface="仿宋" panose="02010609060101010101" pitchFamily="49" charset="-122"/>
            </a:endParaRPr>
          </a:p>
        </p:txBody>
      </p:sp>
      <p:pic>
        <p:nvPicPr>
          <p:cNvPr id="104" name="图片 103"/>
          <p:cNvPicPr/>
          <p:nvPr/>
        </p:nvPicPr>
        <p:blipFill>
          <a:blip r:embed="rId2"/>
          <a:stretch>
            <a:fillRect/>
          </a:stretch>
        </p:blipFill>
        <p:spPr>
          <a:xfrm>
            <a:off x="3085465" y="1309370"/>
            <a:ext cx="2736850" cy="3042285"/>
          </a:xfrm>
          <a:prstGeom prst="rect">
            <a:avLst/>
          </a:prstGeom>
          <a:noFill/>
          <a:ln w="9525">
            <a:noFill/>
          </a:ln>
        </p:spPr>
      </p:pic>
      <p:sp>
        <p:nvSpPr>
          <p:cNvPr id="105" name="文本框 104"/>
          <p:cNvSpPr txBox="1"/>
          <p:nvPr/>
        </p:nvSpPr>
        <p:spPr>
          <a:xfrm>
            <a:off x="5086350" y="3297238"/>
            <a:ext cx="5080000" cy="368300"/>
          </a:xfrm>
          <a:prstGeom prst="rect">
            <a:avLst/>
          </a:prstGeom>
          <a:noFill/>
          <a:ln w="9525">
            <a:noFill/>
          </a:ln>
        </p:spPr>
        <p:txBody>
          <a:bodyPr>
            <a:spAutoFit/>
          </a:bodyPr>
          <a:p>
            <a:pPr indent="0" algn="ctr"/>
            <a:r>
              <a:rPr lang="en-US" b="0">
                <a:latin typeface="Times New Roman" panose="02020603050405020304" pitchFamily="18" charset="0"/>
                <a:ea typeface="宋体" panose="02010600030101010101" pitchFamily="2" charset="-122"/>
                <a:cs typeface="Times New Roman" panose="02020603050405020304" pitchFamily="18" charset="0"/>
              </a:rPr>
              <a:t>  </a:t>
            </a:r>
            <a:endParaRPr lang="en-US" altLang="en-US" b="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3" name="图片 3" descr="IMG_256"/>
          <p:cNvPicPr>
            <a:picLocks noChangeAspect="1"/>
          </p:cNvPicPr>
          <p:nvPr/>
        </p:nvPicPr>
        <p:blipFill>
          <a:blip r:embed="rId3"/>
          <a:stretch>
            <a:fillRect/>
          </a:stretch>
        </p:blipFill>
        <p:spPr>
          <a:xfrm>
            <a:off x="6499860" y="1342390"/>
            <a:ext cx="3009265" cy="3009265"/>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265420" y="2520950"/>
            <a:ext cx="2763520" cy="3232150"/>
          </a:xfrm>
          <a:prstGeom prst="rect">
            <a:avLst/>
          </a:prstGeom>
          <a:noFill/>
          <a:ln>
            <a:solidFill>
              <a:schemeClr val="accent2">
                <a:lumMod val="75000"/>
              </a:schemeClr>
            </a:solidFill>
          </a:ln>
        </p:spPr>
        <p:txBody>
          <a:bodyPr wrap="square" lIns="0">
            <a:noAutofit/>
          </a:bodyPr>
          <a:lstStyle/>
          <a:p>
            <a:pPr marL="179705">
              <a:lnSpc>
                <a:spcPct val="150000"/>
              </a:lnSpc>
              <a:spcBef>
                <a:spcPts val="750"/>
              </a:spcBef>
              <a:spcAft>
                <a:spcPts val="750"/>
              </a:spcAft>
            </a:pPr>
            <a:r>
              <a:rPr lang="en-US" altLang="zh-CN" dirty="0"/>
              <a:t>1.</a:t>
            </a:r>
            <a:r>
              <a:rPr lang="zh-CN" altLang="zh-CN" dirty="0"/>
              <a:t>掌握组合机床YT4543型动力滑台液压系统的工作原理；</a:t>
            </a:r>
            <a:endParaRPr lang="zh-CN" altLang="zh-CN" dirty="0"/>
          </a:p>
          <a:p>
            <a:pPr marL="179705">
              <a:lnSpc>
                <a:spcPct val="150000"/>
              </a:lnSpc>
              <a:spcBef>
                <a:spcPts val="750"/>
              </a:spcBef>
              <a:spcAft>
                <a:spcPts val="750"/>
              </a:spcAft>
            </a:pPr>
            <a:r>
              <a:rPr lang="en-US" altLang="zh-CN" dirty="0"/>
              <a:t>2.</a:t>
            </a:r>
            <a:r>
              <a:rPr lang="zh-CN" altLang="zh-CN" dirty="0"/>
              <a:t>掌握组合机床YT4543型动力滑台液压系统的特点。</a:t>
            </a:r>
            <a:endParaRPr lang="zh-CN" altLang="zh-CN" dirty="0"/>
          </a:p>
          <a:p>
            <a:pPr marL="290830" algn="l">
              <a:lnSpc>
                <a:spcPct val="150000"/>
              </a:lnSpc>
              <a:spcBef>
                <a:spcPts val="750"/>
              </a:spcBef>
              <a:spcAft>
                <a:spcPts val="750"/>
              </a:spcAft>
            </a:pPr>
            <a:endParaRPr lang="zh-CN" altLang="zh-CN" sz="1000" b="1" kern="2200" dirty="0">
              <a:effectLst/>
              <a:latin typeface="宋体" panose="02010600030101010101" pitchFamily="2" charset="-122"/>
              <a:ea typeface="宋体" panose="02010600030101010101" pitchFamily="2" charset="-122"/>
            </a:endParaRPr>
          </a:p>
        </p:txBody>
      </p:sp>
      <p:sp>
        <p:nvSpPr>
          <p:cNvPr id="5" name="文本框 4"/>
          <p:cNvSpPr txBox="1"/>
          <p:nvPr/>
        </p:nvSpPr>
        <p:spPr>
          <a:xfrm>
            <a:off x="8540115" y="2520950"/>
            <a:ext cx="2763520" cy="3232150"/>
          </a:xfrm>
          <a:prstGeom prst="rect">
            <a:avLst/>
          </a:prstGeom>
          <a:noFill/>
          <a:ln>
            <a:solidFill>
              <a:schemeClr val="accent2">
                <a:lumMod val="75000"/>
              </a:schemeClr>
            </a:solidFill>
          </a:ln>
        </p:spPr>
        <p:txBody>
          <a:bodyPr wrap="square" lIns="0">
            <a:noAutofit/>
          </a:bodyPr>
          <a:lstStyle/>
          <a:p>
            <a:pPr marL="179705">
              <a:lnSpc>
                <a:spcPct val="150000"/>
              </a:lnSpc>
              <a:spcBef>
                <a:spcPts val="750"/>
              </a:spcBef>
              <a:spcAft>
                <a:spcPts val="750"/>
              </a:spcAft>
            </a:pPr>
            <a:r>
              <a:rPr lang="en-US" altLang="zh-CN" dirty="0"/>
              <a:t>1.</a:t>
            </a:r>
            <a:r>
              <a:rPr lang="zh-CN" altLang="zh-CN" dirty="0"/>
              <a:t>能正确识读组合机床YT4543型动力滑台液压系统工作原理图；  </a:t>
            </a:r>
            <a:endParaRPr lang="en-US" altLang="zh-CN" dirty="0"/>
          </a:p>
          <a:p>
            <a:pPr marL="179705">
              <a:lnSpc>
                <a:spcPct val="150000"/>
              </a:lnSpc>
              <a:spcBef>
                <a:spcPts val="750"/>
              </a:spcBef>
              <a:spcAft>
                <a:spcPts val="750"/>
              </a:spcAft>
            </a:pPr>
            <a:r>
              <a:rPr lang="en-US" altLang="zh-CN" dirty="0"/>
              <a:t>2.</a:t>
            </a:r>
            <a:r>
              <a:rPr lang="zh-CN" altLang="zh-CN" dirty="0"/>
              <a:t>能初步检测和排除动力滑台液压系统常见的故障。</a:t>
            </a:r>
            <a:endParaRPr lang="zh-CN" altLang="zh-CN" dirty="0"/>
          </a:p>
          <a:p>
            <a:pPr marL="290830" algn="just">
              <a:lnSpc>
                <a:spcPct val="150000"/>
              </a:lnSpc>
              <a:spcBef>
                <a:spcPts val="750"/>
              </a:spcBef>
              <a:spcAft>
                <a:spcPts val="750"/>
              </a:spcAft>
            </a:pPr>
            <a:endParaRPr lang="en-US" altLang="zh-CN" sz="1000" b="1" kern="100" dirty="0">
              <a:effectLst/>
              <a:latin typeface="宋体" panose="02010600030101010101" pitchFamily="2" charset="-122"/>
              <a:ea typeface="宋体" panose="02010600030101010101" pitchFamily="2" charset="-122"/>
              <a:cs typeface="黑体" panose="02010609060101010101" pitchFamily="49" charset="-122"/>
            </a:endParaRPr>
          </a:p>
        </p:txBody>
      </p:sp>
      <p:sp>
        <p:nvSpPr>
          <p:cNvPr id="7" name="文本框 6"/>
          <p:cNvSpPr txBox="1"/>
          <p:nvPr/>
        </p:nvSpPr>
        <p:spPr>
          <a:xfrm>
            <a:off x="1991360" y="2520950"/>
            <a:ext cx="2763520" cy="3232150"/>
          </a:xfrm>
          <a:prstGeom prst="rect">
            <a:avLst/>
          </a:prstGeom>
          <a:noFill/>
          <a:ln>
            <a:solidFill>
              <a:schemeClr val="accent2">
                <a:lumMod val="75000"/>
              </a:schemeClr>
            </a:solidFill>
          </a:ln>
        </p:spPr>
        <p:txBody>
          <a:bodyPr wrap="square" lIns="0">
            <a:noAutofit/>
          </a:bodyPr>
          <a:lstStyle/>
          <a:p>
            <a:pPr marL="179705">
              <a:lnSpc>
                <a:spcPct val="150000"/>
              </a:lnSpc>
              <a:spcBef>
                <a:spcPts val="750"/>
              </a:spcBef>
              <a:spcAft>
                <a:spcPts val="750"/>
              </a:spcAft>
            </a:pPr>
            <a:r>
              <a:rPr lang="en-US" altLang="zh-CN" dirty="0"/>
              <a:t>1.</a:t>
            </a:r>
            <a:r>
              <a:rPr lang="zh-CN" altLang="zh-CN" dirty="0"/>
              <a:t>培养学生树立正确的职业态度；  </a:t>
            </a:r>
            <a:endParaRPr lang="zh-CN" altLang="zh-CN" dirty="0"/>
          </a:p>
          <a:p>
            <a:pPr marL="179705">
              <a:lnSpc>
                <a:spcPct val="150000"/>
              </a:lnSpc>
              <a:spcBef>
                <a:spcPts val="750"/>
              </a:spcBef>
              <a:spcAft>
                <a:spcPts val="750"/>
              </a:spcAft>
            </a:pPr>
            <a:r>
              <a:rPr lang="en-US" altLang="zh-CN" dirty="0"/>
              <a:t>2.</a:t>
            </a:r>
            <a:r>
              <a:rPr lang="zh-CN" altLang="zh-CN" dirty="0"/>
              <a:t>培养学生的国家使命感和民族自豪感；</a:t>
            </a:r>
            <a:endParaRPr lang="zh-CN" altLang="zh-CN" dirty="0"/>
          </a:p>
          <a:p>
            <a:pPr marL="179705">
              <a:lnSpc>
                <a:spcPct val="150000"/>
              </a:lnSpc>
              <a:spcBef>
                <a:spcPts val="750"/>
              </a:spcBef>
              <a:spcAft>
                <a:spcPts val="750"/>
              </a:spcAft>
            </a:pPr>
            <a:r>
              <a:rPr lang="en-US" altLang="zh-CN" dirty="0"/>
              <a:t>3.</a:t>
            </a:r>
            <a:r>
              <a:rPr lang="zh-CN" altLang="zh-CN" dirty="0"/>
              <a:t>培养学生举一反三的能力。</a:t>
            </a:r>
            <a:endParaRPr lang="en-US" altLang="zh-CN" sz="1000" b="1" kern="2200" dirty="0">
              <a:latin typeface="宋体" panose="02010600030101010101" pitchFamily="2" charset="-122"/>
              <a:ea typeface="宋体" panose="02010600030101010101" pitchFamily="2" charset="-122"/>
              <a:cs typeface="黑体" panose="02010609060101010101" pitchFamily="49" charset="-122"/>
            </a:endParaRPr>
          </a:p>
        </p:txBody>
      </p:sp>
      <p:sp>
        <p:nvSpPr>
          <p:cNvPr id="4" name="文本框 3"/>
          <p:cNvSpPr txBox="1"/>
          <p:nvPr/>
        </p:nvSpPr>
        <p:spPr>
          <a:xfrm>
            <a:off x="2757882" y="1990725"/>
            <a:ext cx="1162050" cy="369332"/>
          </a:xfrm>
          <a:prstGeom prst="rect">
            <a:avLst/>
          </a:prstGeom>
          <a:noFill/>
          <a:ln>
            <a:solidFill>
              <a:schemeClr val="accent2">
                <a:lumMod val="75000"/>
              </a:schemeClr>
            </a:solidFill>
          </a:ln>
        </p:spPr>
        <p:txBody>
          <a:bodyPr wrap="square" rtlCol="0">
            <a:spAutoFit/>
          </a:bodyPr>
          <a:lstStyle/>
          <a:p>
            <a:r>
              <a:rPr lang="zh-CN" altLang="en-US" dirty="0"/>
              <a:t>素质目标</a:t>
            </a:r>
            <a:endParaRPr lang="zh-CN" altLang="en-US" dirty="0"/>
          </a:p>
        </p:txBody>
      </p:sp>
      <p:sp>
        <p:nvSpPr>
          <p:cNvPr id="6" name="文本框 5"/>
          <p:cNvSpPr txBox="1"/>
          <p:nvPr/>
        </p:nvSpPr>
        <p:spPr>
          <a:xfrm>
            <a:off x="5969589" y="1990725"/>
            <a:ext cx="1162050" cy="369332"/>
          </a:xfrm>
          <a:prstGeom prst="rect">
            <a:avLst/>
          </a:prstGeom>
          <a:noFill/>
          <a:ln>
            <a:solidFill>
              <a:schemeClr val="accent2">
                <a:lumMod val="75000"/>
              </a:schemeClr>
            </a:solidFill>
          </a:ln>
        </p:spPr>
        <p:txBody>
          <a:bodyPr wrap="square" rtlCol="0">
            <a:spAutoFit/>
          </a:bodyPr>
          <a:lstStyle/>
          <a:p>
            <a:r>
              <a:rPr lang="zh-CN" altLang="en-US" dirty="0"/>
              <a:t>知识目标</a:t>
            </a:r>
            <a:endParaRPr lang="zh-CN" altLang="en-US" dirty="0"/>
          </a:p>
        </p:txBody>
      </p:sp>
      <p:sp>
        <p:nvSpPr>
          <p:cNvPr id="8" name="文本框 7"/>
          <p:cNvSpPr txBox="1"/>
          <p:nvPr/>
        </p:nvSpPr>
        <p:spPr>
          <a:xfrm>
            <a:off x="9429750" y="1990725"/>
            <a:ext cx="1162050" cy="369332"/>
          </a:xfrm>
          <a:prstGeom prst="rect">
            <a:avLst/>
          </a:prstGeom>
          <a:noFill/>
          <a:ln>
            <a:solidFill>
              <a:schemeClr val="accent2">
                <a:lumMod val="75000"/>
              </a:schemeClr>
            </a:solidFill>
          </a:ln>
        </p:spPr>
        <p:txBody>
          <a:bodyPr wrap="square" rtlCol="0">
            <a:spAutoFit/>
          </a:bodyPr>
          <a:lstStyle/>
          <a:p>
            <a:r>
              <a:rPr lang="zh-CN" altLang="en-US" dirty="0"/>
              <a:t>能力目标</a:t>
            </a:r>
            <a:endParaRPr lang="zh-CN" altLang="en-US" dirty="0"/>
          </a:p>
        </p:txBody>
      </p:sp>
      <p:pic>
        <p:nvPicPr>
          <p:cNvPr id="17" name="图形 16" descr="v 形箭头"/>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4685137" y="1878221"/>
            <a:ext cx="628890" cy="628890"/>
          </a:xfrm>
          <a:prstGeom prst="rect">
            <a:avLst/>
          </a:prstGeom>
        </p:spPr>
      </p:pic>
      <p:pic>
        <p:nvPicPr>
          <p:cNvPr id="19" name="图形 18" descr="v 形箭头"/>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7966249" y="1860946"/>
            <a:ext cx="628890" cy="62889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5265420" y="2520950"/>
            <a:ext cx="2763520" cy="3232150"/>
          </a:xfrm>
          <a:prstGeom prst="rect">
            <a:avLst/>
          </a:prstGeom>
          <a:noFill/>
          <a:ln>
            <a:solidFill>
              <a:schemeClr val="accent2">
                <a:lumMod val="75000"/>
              </a:schemeClr>
            </a:solidFill>
          </a:ln>
        </p:spPr>
        <p:txBody>
          <a:bodyPr wrap="square" lIns="0">
            <a:noAutofit/>
          </a:bodyPr>
          <a:p>
            <a:pPr marL="179705">
              <a:lnSpc>
                <a:spcPct val="150000"/>
              </a:lnSpc>
              <a:spcBef>
                <a:spcPts val="750"/>
              </a:spcBef>
              <a:spcAft>
                <a:spcPts val="750"/>
              </a:spcAft>
            </a:pPr>
            <a:r>
              <a:rPr lang="en-US" altLang="zh-CN" dirty="0"/>
              <a:t>1.</a:t>
            </a:r>
            <a:r>
              <a:rPr lang="zh-CN" altLang="zh-CN" dirty="0"/>
              <a:t>掌握工件尺寸自动分选机工作原理；</a:t>
            </a:r>
            <a:endParaRPr lang="zh-CN" altLang="zh-CN" dirty="0"/>
          </a:p>
          <a:p>
            <a:pPr marL="179705">
              <a:lnSpc>
                <a:spcPct val="150000"/>
              </a:lnSpc>
              <a:spcBef>
                <a:spcPts val="750"/>
              </a:spcBef>
              <a:spcAft>
                <a:spcPts val="750"/>
              </a:spcAft>
            </a:pPr>
            <a:r>
              <a:rPr lang="en-US" altLang="zh-CN" dirty="0"/>
              <a:t>2.</a:t>
            </a:r>
            <a:r>
              <a:rPr lang="zh-CN" altLang="zh-CN" dirty="0"/>
              <a:t>掌握工件尺寸自动分选机气动系统工作原理图。</a:t>
            </a:r>
            <a:endParaRPr lang="zh-CN" altLang="zh-CN" dirty="0"/>
          </a:p>
        </p:txBody>
      </p:sp>
      <p:sp>
        <p:nvSpPr>
          <p:cNvPr id="5" name="文本框 4"/>
          <p:cNvSpPr txBox="1"/>
          <p:nvPr>
            <p:custDataLst>
              <p:tags r:id="rId2"/>
            </p:custDataLst>
          </p:nvPr>
        </p:nvSpPr>
        <p:spPr>
          <a:xfrm>
            <a:off x="8540115" y="2520950"/>
            <a:ext cx="2763520" cy="3232150"/>
          </a:xfrm>
          <a:prstGeom prst="rect">
            <a:avLst/>
          </a:prstGeom>
          <a:noFill/>
          <a:ln>
            <a:solidFill>
              <a:schemeClr val="accent2">
                <a:lumMod val="75000"/>
              </a:schemeClr>
            </a:solidFill>
          </a:ln>
        </p:spPr>
        <p:txBody>
          <a:bodyPr wrap="square" lIns="0">
            <a:noAutofit/>
          </a:bodyPr>
          <a:p>
            <a:pPr marL="179705">
              <a:lnSpc>
                <a:spcPct val="150000"/>
              </a:lnSpc>
              <a:spcBef>
                <a:spcPts val="750"/>
              </a:spcBef>
              <a:spcAft>
                <a:spcPts val="750"/>
              </a:spcAft>
            </a:pPr>
            <a:r>
              <a:rPr lang="en-US" altLang="zh-CN" dirty="0"/>
              <a:t>1.</a:t>
            </a:r>
            <a:r>
              <a:rPr lang="zh-CN" altLang="zh-CN" dirty="0"/>
              <a:t>能正确识读工件尺寸自动分选机工作原理；    </a:t>
            </a:r>
            <a:endParaRPr lang="en-US" altLang="zh-CN" dirty="0"/>
          </a:p>
          <a:p>
            <a:pPr marL="179705">
              <a:lnSpc>
                <a:spcPct val="150000"/>
              </a:lnSpc>
              <a:spcBef>
                <a:spcPts val="750"/>
              </a:spcBef>
              <a:spcAft>
                <a:spcPts val="750"/>
              </a:spcAft>
            </a:pPr>
            <a:r>
              <a:rPr lang="en-US" altLang="zh-CN" dirty="0"/>
              <a:t>2.</a:t>
            </a:r>
            <a:r>
              <a:rPr lang="zh-CN" altLang="zh-CN" dirty="0"/>
              <a:t>能正确识读工件尺寸自动分选机气动系统工作原理图。</a:t>
            </a:r>
            <a:endParaRPr lang="zh-CN" altLang="zh-CN" dirty="0"/>
          </a:p>
          <a:p>
            <a:pPr marL="290830" algn="just">
              <a:lnSpc>
                <a:spcPct val="150000"/>
              </a:lnSpc>
              <a:spcBef>
                <a:spcPts val="750"/>
              </a:spcBef>
              <a:spcAft>
                <a:spcPts val="750"/>
              </a:spcAft>
            </a:pPr>
            <a:endParaRPr lang="en-US" altLang="zh-CN" sz="1000" b="1" kern="100" dirty="0">
              <a:effectLst/>
              <a:latin typeface="宋体" panose="02010600030101010101" pitchFamily="2" charset="-122"/>
              <a:ea typeface="宋体" panose="02010600030101010101" pitchFamily="2" charset="-122"/>
              <a:cs typeface="黑体" panose="02010609060101010101" pitchFamily="49" charset="-122"/>
            </a:endParaRPr>
          </a:p>
        </p:txBody>
      </p:sp>
      <p:sp>
        <p:nvSpPr>
          <p:cNvPr id="7" name="文本框 6"/>
          <p:cNvSpPr txBox="1"/>
          <p:nvPr>
            <p:custDataLst>
              <p:tags r:id="rId3"/>
            </p:custDataLst>
          </p:nvPr>
        </p:nvSpPr>
        <p:spPr>
          <a:xfrm>
            <a:off x="1991360" y="2520950"/>
            <a:ext cx="2763520" cy="3232150"/>
          </a:xfrm>
          <a:prstGeom prst="rect">
            <a:avLst/>
          </a:prstGeom>
          <a:noFill/>
          <a:ln>
            <a:solidFill>
              <a:schemeClr val="accent2">
                <a:lumMod val="75000"/>
              </a:schemeClr>
            </a:solidFill>
          </a:ln>
        </p:spPr>
        <p:txBody>
          <a:bodyPr wrap="square" lIns="0">
            <a:noAutofit/>
          </a:bodyPr>
          <a:p>
            <a:pPr marL="179705">
              <a:lnSpc>
                <a:spcPct val="150000"/>
              </a:lnSpc>
              <a:spcBef>
                <a:spcPts val="750"/>
              </a:spcBef>
              <a:spcAft>
                <a:spcPts val="750"/>
              </a:spcAft>
            </a:pPr>
            <a:r>
              <a:rPr lang="en-US" altLang="zh-CN" dirty="0"/>
              <a:t>1.</a:t>
            </a:r>
            <a:r>
              <a:rPr lang="zh-CN" altLang="zh-CN" dirty="0"/>
              <a:t>培养学生树立正确的职业态度；  </a:t>
            </a:r>
            <a:endParaRPr lang="zh-CN" altLang="zh-CN" dirty="0"/>
          </a:p>
          <a:p>
            <a:pPr marL="179705">
              <a:lnSpc>
                <a:spcPct val="150000"/>
              </a:lnSpc>
              <a:spcBef>
                <a:spcPts val="750"/>
              </a:spcBef>
              <a:spcAft>
                <a:spcPts val="750"/>
              </a:spcAft>
            </a:pPr>
            <a:r>
              <a:rPr lang="en-US" altLang="zh-CN" dirty="0"/>
              <a:t>2.</a:t>
            </a:r>
            <a:r>
              <a:rPr lang="zh-CN" altLang="zh-CN" dirty="0"/>
              <a:t>培养学生的国家使命感和民族自豪感；</a:t>
            </a:r>
            <a:endParaRPr lang="zh-CN" altLang="zh-CN" dirty="0"/>
          </a:p>
          <a:p>
            <a:pPr marL="179705">
              <a:lnSpc>
                <a:spcPct val="150000"/>
              </a:lnSpc>
              <a:spcBef>
                <a:spcPts val="750"/>
              </a:spcBef>
              <a:spcAft>
                <a:spcPts val="750"/>
              </a:spcAft>
            </a:pPr>
            <a:r>
              <a:rPr lang="en-US" altLang="zh-CN" dirty="0"/>
              <a:t>3.</a:t>
            </a:r>
            <a:r>
              <a:rPr lang="zh-CN" altLang="zh-CN" dirty="0"/>
              <a:t>培养学生举一反三的能力。</a:t>
            </a:r>
            <a:endParaRPr lang="en-US" altLang="zh-CN" sz="1000" b="1" kern="2200" dirty="0">
              <a:latin typeface="宋体" panose="02010600030101010101" pitchFamily="2" charset="-122"/>
              <a:ea typeface="宋体" panose="02010600030101010101" pitchFamily="2" charset="-122"/>
              <a:cs typeface="黑体" panose="02010609060101010101" pitchFamily="49" charset="-122"/>
            </a:endParaRPr>
          </a:p>
        </p:txBody>
      </p:sp>
      <p:sp>
        <p:nvSpPr>
          <p:cNvPr id="4" name="文本框 3"/>
          <p:cNvSpPr txBox="1"/>
          <p:nvPr>
            <p:custDataLst>
              <p:tags r:id="rId4"/>
            </p:custDataLst>
          </p:nvPr>
        </p:nvSpPr>
        <p:spPr>
          <a:xfrm>
            <a:off x="2757882" y="1990725"/>
            <a:ext cx="1162050" cy="369332"/>
          </a:xfrm>
          <a:prstGeom prst="rect">
            <a:avLst/>
          </a:prstGeom>
          <a:noFill/>
          <a:ln>
            <a:solidFill>
              <a:schemeClr val="accent2">
                <a:lumMod val="75000"/>
              </a:schemeClr>
            </a:solidFill>
          </a:ln>
        </p:spPr>
        <p:txBody>
          <a:bodyPr wrap="square" rtlCol="0">
            <a:spAutoFit/>
          </a:bodyPr>
          <a:p>
            <a:r>
              <a:rPr lang="zh-CN" altLang="en-US" dirty="0"/>
              <a:t>素质目标</a:t>
            </a:r>
            <a:endParaRPr lang="zh-CN" altLang="en-US" dirty="0"/>
          </a:p>
        </p:txBody>
      </p:sp>
      <p:sp>
        <p:nvSpPr>
          <p:cNvPr id="6" name="文本框 5"/>
          <p:cNvSpPr txBox="1"/>
          <p:nvPr>
            <p:custDataLst>
              <p:tags r:id="rId5"/>
            </p:custDataLst>
          </p:nvPr>
        </p:nvSpPr>
        <p:spPr>
          <a:xfrm>
            <a:off x="5969589" y="1990725"/>
            <a:ext cx="1162050" cy="369332"/>
          </a:xfrm>
          <a:prstGeom prst="rect">
            <a:avLst/>
          </a:prstGeom>
          <a:noFill/>
          <a:ln>
            <a:solidFill>
              <a:schemeClr val="accent2">
                <a:lumMod val="75000"/>
              </a:schemeClr>
            </a:solidFill>
          </a:ln>
        </p:spPr>
        <p:txBody>
          <a:bodyPr wrap="square" rtlCol="0">
            <a:spAutoFit/>
          </a:bodyPr>
          <a:p>
            <a:r>
              <a:rPr lang="zh-CN" altLang="en-US" dirty="0"/>
              <a:t>知识目标</a:t>
            </a:r>
            <a:endParaRPr lang="zh-CN" altLang="en-US" dirty="0"/>
          </a:p>
        </p:txBody>
      </p:sp>
      <p:sp>
        <p:nvSpPr>
          <p:cNvPr id="8" name="文本框 7"/>
          <p:cNvSpPr txBox="1"/>
          <p:nvPr>
            <p:custDataLst>
              <p:tags r:id="rId6"/>
            </p:custDataLst>
          </p:nvPr>
        </p:nvSpPr>
        <p:spPr>
          <a:xfrm>
            <a:off x="9429750" y="1990725"/>
            <a:ext cx="1162050" cy="369332"/>
          </a:xfrm>
          <a:prstGeom prst="rect">
            <a:avLst/>
          </a:prstGeom>
          <a:noFill/>
          <a:ln>
            <a:solidFill>
              <a:schemeClr val="accent2">
                <a:lumMod val="75000"/>
              </a:schemeClr>
            </a:solidFill>
          </a:ln>
        </p:spPr>
        <p:txBody>
          <a:bodyPr wrap="square" rtlCol="0">
            <a:spAutoFit/>
          </a:bodyPr>
          <a:p>
            <a:r>
              <a:rPr lang="zh-CN" altLang="en-US" dirty="0"/>
              <a:t>能力目标</a:t>
            </a:r>
            <a:endParaRPr lang="zh-CN" altLang="en-US" dirty="0"/>
          </a:p>
        </p:txBody>
      </p:sp>
      <p:pic>
        <p:nvPicPr>
          <p:cNvPr id="17" name="图形 16" descr="v 形箭头"/>
          <p:cNvPicPr>
            <a:picLocks noChangeAspect="1"/>
          </p:cNvPicPr>
          <p:nvPr>
            <p:custDataLst>
              <p:tags r:id="rId7"/>
            </p:custDataLst>
          </p:nvPr>
        </p:nvPicPr>
        <p:blipFill>
          <a:blip r:embed="rId8"/>
          <a:stretch>
            <a:fillRect/>
          </a:stretch>
        </p:blipFill>
        <p:spPr>
          <a:xfrm>
            <a:off x="4685137" y="1878221"/>
            <a:ext cx="628890" cy="628890"/>
          </a:xfrm>
          <a:prstGeom prst="rect">
            <a:avLst/>
          </a:prstGeom>
        </p:spPr>
      </p:pic>
      <p:pic>
        <p:nvPicPr>
          <p:cNvPr id="19" name="图形 18" descr="v 形箭头"/>
          <p:cNvPicPr>
            <a:picLocks noChangeAspect="1"/>
          </p:cNvPicPr>
          <p:nvPr>
            <p:custDataLst>
              <p:tags r:id="rId9"/>
            </p:custDataLst>
          </p:nvPr>
        </p:nvPicPr>
        <p:blipFill>
          <a:blip r:embed="rId8"/>
          <a:stretch>
            <a:fillRect/>
          </a:stretch>
        </p:blipFill>
        <p:spPr>
          <a:xfrm>
            <a:off x="7966249" y="1860946"/>
            <a:ext cx="628890" cy="62889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2014855" y="1390650"/>
            <a:ext cx="5052695" cy="645160"/>
          </a:xfrm>
          <a:prstGeom prst="rect">
            <a:avLst/>
          </a:prstGeom>
          <a:noFill/>
        </p:spPr>
        <p:txBody>
          <a:bodyPr wrap="square" rtlCol="0" anchor="t">
            <a:spAutoFit/>
          </a:bodyPr>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sym typeface="+mn-ea"/>
              </a:rPr>
              <a:t>1.工件尺寸自动分选机气动系统</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sp>
        <p:nvSpPr>
          <p:cNvPr id="4" name="object 3"/>
          <p:cNvSpPr txBox="1"/>
          <p:nvPr>
            <p:custDataLst>
              <p:tags r:id="rId2"/>
            </p:custDataLst>
          </p:nvPr>
        </p:nvSpPr>
        <p:spPr>
          <a:xfrm>
            <a:off x="6175375" y="2035810"/>
            <a:ext cx="5601335" cy="3935095"/>
          </a:xfrm>
          <a:prstGeom prst="rect">
            <a:avLst/>
          </a:prstGeom>
        </p:spPr>
        <p:txBody>
          <a:bodyPr vert="horz" wrap="square" lIns="0" tIns="57150" rIns="0" bIns="0" rtlCol="0">
            <a:spAutoFit/>
          </a:bodyPr>
          <a:p>
            <a:pPr marL="12700" indent="0" algn="just" fontAlgn="auto">
              <a:lnSpc>
                <a:spcPct val="20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在工件分选的过程中，当尺寸不合格的工件通过检测通道时，空气喷嘴传感器S1产生信号，系统发出信号使气缸的活塞杆作缩回运动，并打开门使该工件流入下方通道，同时使止动销上升，防止后面工件继续通过而流入下方通道，当流入下方通道的工件经过传感器S2时发出复位信号，使气缸伸出，门关闭，止动销退下，工件继续通过；当尺寸合格的工件通过检测通道时，则不产生信号。</a:t>
            </a:r>
            <a:endParaRPr spc="-60" dirty="0">
              <a:solidFill>
                <a:srgbClr val="00020C"/>
              </a:solidFill>
              <a:latin typeface="Times New Roman" panose="02020603050405020304" pitchFamily="18" charset="0"/>
              <a:cs typeface="Times New Roman" panose="02020603050405020304" pitchFamily="18" charset="0"/>
            </a:endParaRPr>
          </a:p>
        </p:txBody>
      </p:sp>
      <p:pic>
        <p:nvPicPr>
          <p:cNvPr id="242" name="图片 30" descr="QQ图片20141206083526"/>
          <p:cNvPicPr>
            <a:picLocks noChangeAspect="1"/>
          </p:cNvPicPr>
          <p:nvPr>
            <p:custDataLst>
              <p:tags r:id="rId3"/>
            </p:custDataLst>
          </p:nvPr>
        </p:nvPicPr>
        <p:blipFill>
          <a:blip r:embed="rId4"/>
          <a:srcRect t="4843"/>
          <a:stretch>
            <a:fillRect/>
          </a:stretch>
        </p:blipFill>
        <p:spPr>
          <a:xfrm>
            <a:off x="1931670" y="2249805"/>
            <a:ext cx="3737610" cy="2966085"/>
          </a:xfrm>
          <a:prstGeom prst="rect">
            <a:avLst/>
          </a:prstGeom>
          <a:noFill/>
          <a:ln>
            <a:noFill/>
          </a:ln>
        </p:spPr>
      </p:pic>
      <p:sp>
        <p:nvSpPr>
          <p:cNvPr id="106" name="文本框 105"/>
          <p:cNvSpPr txBox="1"/>
          <p:nvPr/>
        </p:nvSpPr>
        <p:spPr>
          <a:xfrm>
            <a:off x="1880870" y="5525770"/>
            <a:ext cx="4112260" cy="368300"/>
          </a:xfrm>
          <a:prstGeom prst="rect">
            <a:avLst/>
          </a:prstGeom>
          <a:noFill/>
          <a:ln w="9525">
            <a:noFill/>
          </a:ln>
        </p:spPr>
        <p:txBody>
          <a:bodyPr wrap="square">
            <a:spAutoFit/>
          </a:bodyPr>
          <a:p>
            <a:pPr indent="127000"/>
            <a:r>
              <a:rPr lang="zh-CN" b="1">
                <a:latin typeface="Times New Roman" panose="02020603050405020304" pitchFamily="18" charset="0"/>
                <a:ea typeface="宋体" panose="02010600030101010101" pitchFamily="2" charset="-122"/>
              </a:rPr>
              <a:t>某工件尺寸自动分选机工作原理图</a:t>
            </a:r>
            <a:endParaRPr lang="zh-CN" altLang="en-US" b="1">
              <a:latin typeface="Times New Roman" panose="02020603050405020304" pitchFamily="18" charset="0"/>
              <a:ea typeface="宋体" panose="0201060003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2014855" y="1390650"/>
            <a:ext cx="5052695" cy="645160"/>
          </a:xfrm>
          <a:prstGeom prst="rect">
            <a:avLst/>
          </a:prstGeom>
          <a:noFill/>
        </p:spPr>
        <p:txBody>
          <a:bodyPr wrap="square" rtlCol="0" anchor="t">
            <a:spAutoFit/>
          </a:bodyPr>
          <a:p>
            <a:pPr marL="12700" algn="just" fontAlgn="auto">
              <a:lnSpc>
                <a:spcPct val="150000"/>
              </a:lnSpc>
              <a:spcBef>
                <a:spcPts val="290"/>
              </a:spcBef>
            </a:pPr>
            <a:r>
              <a:rPr sz="2400" spc="-60" dirty="0">
                <a:solidFill>
                  <a:srgbClr val="00020C"/>
                </a:solidFill>
                <a:latin typeface="Times New Roman" panose="02020603050405020304" pitchFamily="18" charset="0"/>
                <a:cs typeface="Times New Roman" panose="02020603050405020304" pitchFamily="18" charset="0"/>
                <a:sym typeface="+mn-ea"/>
              </a:rPr>
              <a:t>1.工件尺寸自动分选机气动系统</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sp>
        <p:nvSpPr>
          <p:cNvPr id="4" name="object 3"/>
          <p:cNvSpPr txBox="1"/>
          <p:nvPr>
            <p:custDataLst>
              <p:tags r:id="rId2"/>
            </p:custDataLst>
          </p:nvPr>
        </p:nvSpPr>
        <p:spPr>
          <a:xfrm>
            <a:off x="6175375" y="2035810"/>
            <a:ext cx="5601335" cy="3898900"/>
          </a:xfrm>
          <a:prstGeom prst="rect">
            <a:avLst/>
          </a:prstGeom>
        </p:spPr>
        <p:txBody>
          <a:bodyPr vert="horz" wrap="square" lIns="0" tIns="57150" rIns="0" bIns="0" rtlCol="0">
            <a:spAutoFit/>
          </a:bodyPr>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在工件分选的过程中，当尺寸不合格的工件通过检测通道时，空气喷嘴传感器S1产生信号，系统发出信号使阀1.4上位工作，把主阀1.5切换至左位，使气缸的活塞杆作缩回运动，当流入下方通道的工件经过传感器S2时发出复位信号，阀1.6上位工作，使主阀复位，以使气缸伸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进气气路为：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气源0.1→二位五通换向阀1.5左位→气缸1.7有杆腔</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排气回路为：</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15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气缸1.7无杆腔→二位五通换向阀1.5右位→大气</a:t>
            </a:r>
            <a:endParaRPr spc="-60" dirty="0">
              <a:solidFill>
                <a:srgbClr val="00020C"/>
              </a:solidFill>
              <a:latin typeface="Times New Roman" panose="02020603050405020304" pitchFamily="18" charset="0"/>
              <a:cs typeface="Times New Roman" panose="02020603050405020304" pitchFamily="18" charset="0"/>
            </a:endParaRPr>
          </a:p>
        </p:txBody>
      </p:sp>
      <p:pic>
        <p:nvPicPr>
          <p:cNvPr id="240" name="图片 32"/>
          <p:cNvPicPr>
            <a:picLocks noChangeAspect="1"/>
          </p:cNvPicPr>
          <p:nvPr>
            <p:custDataLst>
              <p:tags r:id="rId3"/>
            </p:custDataLst>
          </p:nvPr>
        </p:nvPicPr>
        <p:blipFill>
          <a:blip r:embed="rId4"/>
          <a:stretch>
            <a:fillRect/>
          </a:stretch>
        </p:blipFill>
        <p:spPr>
          <a:xfrm>
            <a:off x="1550035" y="2499360"/>
            <a:ext cx="4478020" cy="2807335"/>
          </a:xfrm>
          <a:prstGeom prst="rect">
            <a:avLst/>
          </a:prstGeom>
          <a:noFill/>
          <a:ln>
            <a:noFill/>
          </a:ln>
        </p:spPr>
      </p:pic>
      <p:sp>
        <p:nvSpPr>
          <p:cNvPr id="3" name="文本框 2"/>
          <p:cNvSpPr txBox="1"/>
          <p:nvPr/>
        </p:nvSpPr>
        <p:spPr>
          <a:xfrm>
            <a:off x="1249045" y="5566410"/>
            <a:ext cx="5080000" cy="337185"/>
          </a:xfrm>
          <a:prstGeom prst="rect">
            <a:avLst/>
          </a:prstGeom>
          <a:noFill/>
          <a:ln w="9525">
            <a:noFill/>
          </a:ln>
        </p:spPr>
        <p:txBody>
          <a:bodyPr>
            <a:spAutoFit/>
          </a:bodyPr>
          <a:p>
            <a:pPr indent="127000" algn="ctr"/>
            <a:r>
              <a:rPr lang="zh-CN" sz="1600" b="1">
                <a:ea typeface="宋体" panose="02010600030101010101" pitchFamily="2" charset="-122"/>
              </a:rPr>
              <a:t>某工件尺寸自动分选机气动系统工作原理图</a:t>
            </a:r>
            <a:endParaRPr lang="zh-CN" altLang="en-US" sz="1600" b="1">
              <a:ea typeface="宋体" panose="0201060003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2014855" y="1390650"/>
            <a:ext cx="5310505" cy="645160"/>
          </a:xfrm>
          <a:prstGeom prst="rect">
            <a:avLst/>
          </a:prstGeom>
          <a:noFill/>
        </p:spPr>
        <p:txBody>
          <a:bodyPr wrap="square" rtlCol="0" anchor="t">
            <a:spAutoFit/>
          </a:bodyPr>
          <a:p>
            <a:pPr marL="12700" algn="just" fontAlgn="auto">
              <a:lnSpc>
                <a:spcPct val="150000"/>
              </a:lnSpc>
              <a:spcBef>
                <a:spcPts val="290"/>
              </a:spcBef>
            </a:pPr>
            <a:r>
              <a:rPr lang="en-US" altLang="zh-CN" sz="2400" spc="-60" dirty="0">
                <a:solidFill>
                  <a:srgbClr val="00020C"/>
                </a:solidFill>
                <a:latin typeface="Times New Roman" panose="02020603050405020304" pitchFamily="18" charset="0"/>
                <a:cs typeface="Times New Roman" panose="02020603050405020304" pitchFamily="18" charset="0"/>
                <a:sym typeface="+mn-ea"/>
              </a:rPr>
              <a:t>2</a:t>
            </a:r>
            <a:r>
              <a:rPr sz="2400" spc="-60" dirty="0">
                <a:solidFill>
                  <a:srgbClr val="00020C"/>
                </a:solidFill>
                <a:latin typeface="Times New Roman" panose="02020603050405020304" pitchFamily="18" charset="0"/>
                <a:cs typeface="Times New Roman" panose="02020603050405020304" pitchFamily="18" charset="0"/>
                <a:sym typeface="+mn-ea"/>
              </a:rPr>
              <a:t>.工件尺寸自动分选机气动系统及特点</a:t>
            </a:r>
            <a:endParaRPr sz="2400" spc="-60" dirty="0">
              <a:solidFill>
                <a:srgbClr val="00020C"/>
              </a:solidFill>
              <a:latin typeface="Times New Roman" panose="02020603050405020304" pitchFamily="18" charset="0"/>
              <a:cs typeface="Times New Roman" panose="02020603050405020304" pitchFamily="18" charset="0"/>
              <a:sym typeface="+mn-ea"/>
            </a:endParaRPr>
          </a:p>
        </p:txBody>
      </p:sp>
      <p:sp>
        <p:nvSpPr>
          <p:cNvPr id="4" name="object 3"/>
          <p:cNvSpPr txBox="1"/>
          <p:nvPr>
            <p:custDataLst>
              <p:tags r:id="rId2"/>
            </p:custDataLst>
          </p:nvPr>
        </p:nvSpPr>
        <p:spPr>
          <a:xfrm>
            <a:off x="2014855" y="2336165"/>
            <a:ext cx="9472930" cy="2929255"/>
          </a:xfrm>
          <a:prstGeom prst="rect">
            <a:avLst/>
          </a:prstGeom>
        </p:spPr>
        <p:txBody>
          <a:bodyPr vert="horz" wrap="square" lIns="0" tIns="57150" rIns="0" bIns="0" rtlCol="0">
            <a:spAutoFit/>
          </a:bodyPr>
          <a:p>
            <a:pPr marL="12700" indent="0" algn="just" fontAlgn="auto">
              <a:lnSpc>
                <a:spcPct val="200000"/>
              </a:lnSpc>
              <a:spcBef>
                <a:spcPts val="200"/>
              </a:spcBef>
            </a:pPr>
            <a:r>
              <a:rPr spc="-60" dirty="0">
                <a:solidFill>
                  <a:srgbClr val="00020C"/>
                </a:solidFill>
                <a:latin typeface="Times New Roman" panose="02020603050405020304" pitchFamily="18" charset="0"/>
                <a:cs typeface="Times New Roman" panose="02020603050405020304" pitchFamily="18" charset="0"/>
              </a:rPr>
              <a:t>1）该系统采用空气喷嘴传感器发出信号，控制二位五通换向阀的换向，能够保证系统的工作的可</a:t>
            </a:r>
            <a:r>
              <a:rPr lang="en-US" altLang="zh-CN" spc="-60" dirty="0">
                <a:solidFill>
                  <a:srgbClr val="00020C"/>
                </a:solidFill>
                <a:latin typeface="Times New Roman" panose="02020603050405020304" pitchFamily="18" charset="0"/>
                <a:cs typeface="Times New Roman" panose="02020603050405020304" pitchFamily="18" charset="0"/>
              </a:rPr>
              <a:t> </a:t>
            </a:r>
            <a:endParaRPr lang="en-US" altLang="zh-CN"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200000"/>
              </a:lnSpc>
              <a:spcBef>
                <a:spcPts val="200"/>
              </a:spcBef>
            </a:pP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靠性。</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200000"/>
              </a:lnSpc>
              <a:spcBef>
                <a:spcPts val="200"/>
              </a:spcBef>
            </a:pPr>
            <a:r>
              <a:rPr spc="-60" dirty="0">
                <a:solidFill>
                  <a:srgbClr val="00020C"/>
                </a:solidFill>
                <a:latin typeface="Times New Roman" panose="02020603050405020304" pitchFamily="18" charset="0"/>
                <a:cs typeface="Times New Roman" panose="02020603050405020304" pitchFamily="18" charset="0"/>
              </a:rPr>
              <a:t>2）对二位三通换向阀换向支路，采用了减压阀以及节流阀，通过节流阀分别控制换向阀换向的速</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200000"/>
              </a:lnSpc>
              <a:spcBef>
                <a:spcPts val="200"/>
              </a:spcBef>
            </a:pPr>
            <a:r>
              <a:rPr spc="-60" dirty="0">
                <a:solidFill>
                  <a:srgbClr val="00020C"/>
                </a:solidFill>
                <a:latin typeface="Times New Roman" panose="02020603050405020304" pitchFamily="18" charset="0"/>
                <a:cs typeface="Times New Roman" panose="02020603050405020304" pitchFamily="18" charset="0"/>
              </a:rPr>
              <a:t> </a:t>
            </a:r>
            <a:r>
              <a:rPr lang="en-US" altLang="zh-CN" spc="-60" dirty="0">
                <a:solidFill>
                  <a:srgbClr val="00020C"/>
                </a:solidFill>
                <a:latin typeface="Times New Roman" panose="02020603050405020304" pitchFamily="18" charset="0"/>
                <a:cs typeface="Times New Roman" panose="02020603050405020304" pitchFamily="18" charset="0"/>
              </a:rPr>
              <a:t>     </a:t>
            </a:r>
            <a:r>
              <a:rPr spc="-60" dirty="0">
                <a:solidFill>
                  <a:srgbClr val="00020C"/>
                </a:solidFill>
                <a:latin typeface="Times New Roman" panose="02020603050405020304" pitchFamily="18" charset="0"/>
                <a:cs typeface="Times New Roman" panose="02020603050405020304" pitchFamily="18" charset="0"/>
              </a:rPr>
              <a:t>度，能够保证门和止动销动作的准确性。</a:t>
            </a:r>
            <a:endParaRPr spc="-60" dirty="0">
              <a:solidFill>
                <a:srgbClr val="00020C"/>
              </a:solidFill>
              <a:latin typeface="Times New Roman" panose="02020603050405020304" pitchFamily="18" charset="0"/>
              <a:cs typeface="Times New Roman" panose="02020603050405020304" pitchFamily="18" charset="0"/>
            </a:endParaRPr>
          </a:p>
          <a:p>
            <a:pPr marL="12700" indent="0" algn="just" fontAlgn="auto">
              <a:lnSpc>
                <a:spcPct val="200000"/>
              </a:lnSpc>
              <a:spcBef>
                <a:spcPts val="200"/>
              </a:spcBef>
            </a:pPr>
            <a:r>
              <a:rPr spc="-60" dirty="0">
                <a:solidFill>
                  <a:srgbClr val="00020C"/>
                </a:solidFill>
                <a:latin typeface="Times New Roman" panose="02020603050405020304" pitchFamily="18" charset="0"/>
                <a:cs typeface="Times New Roman" panose="02020603050405020304" pitchFamily="18" charset="0"/>
              </a:rPr>
              <a:t>3）该系统的特点是结构简单、成本低，适用于检测一般精度的工件。</a:t>
            </a:r>
            <a:endParaRPr spc="-6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3923030" y="4972050"/>
            <a:ext cx="1805305" cy="368300"/>
          </a:xfrm>
          <a:prstGeom prst="rect">
            <a:avLst/>
          </a:prstGeom>
          <a:noFill/>
        </p:spPr>
        <p:txBody>
          <a:bodyPr wrap="square" rtlCol="0">
            <a:spAutoFit/>
          </a:bodyPr>
          <a:p>
            <a:pPr algn="ctr"/>
            <a:r>
              <a:rPr lang="zh-CN" altLang="en-US" dirty="0"/>
              <a:t>任务实施</a:t>
            </a:r>
            <a:endParaRPr lang="zh-CN" altLang="en-US" dirty="0"/>
          </a:p>
        </p:txBody>
      </p:sp>
      <p:sp>
        <p:nvSpPr>
          <p:cNvPr id="5" name="文本框 4"/>
          <p:cNvSpPr txBox="1"/>
          <p:nvPr>
            <p:custDataLst>
              <p:tags r:id="rId2"/>
            </p:custDataLst>
          </p:nvPr>
        </p:nvSpPr>
        <p:spPr>
          <a:xfrm>
            <a:off x="8220710" y="4972050"/>
            <a:ext cx="1430655" cy="368300"/>
          </a:xfrm>
          <a:prstGeom prst="rect">
            <a:avLst/>
          </a:prstGeom>
          <a:noFill/>
        </p:spPr>
        <p:txBody>
          <a:bodyPr wrap="square" rtlCol="0">
            <a:spAutoFit/>
          </a:bodyPr>
          <a:p>
            <a:r>
              <a:rPr lang="zh-CN" altLang="en-US" dirty="0"/>
              <a:t>任务评价表</a:t>
            </a:r>
            <a:endParaRPr lang="zh-CN" altLang="en-US" dirty="0"/>
          </a:p>
        </p:txBody>
      </p:sp>
      <p:pic>
        <p:nvPicPr>
          <p:cNvPr id="160" name="图片 160" descr="任务评价表"/>
          <p:cNvPicPr>
            <a:picLocks noChangeAspect="1"/>
          </p:cNvPicPr>
          <p:nvPr>
            <p:custDataLst>
              <p:tags r:id="rId3"/>
            </p:custDataLst>
          </p:nvPr>
        </p:nvPicPr>
        <p:blipFill>
          <a:blip r:embed="rId4"/>
          <a:srcRect l="-447" t="-447" r="-447" b="-447"/>
          <a:stretch>
            <a:fillRect/>
          </a:stretch>
        </p:blipFill>
        <p:spPr>
          <a:xfrm>
            <a:off x="7470775" y="2238375"/>
            <a:ext cx="2647950" cy="2647950"/>
          </a:xfrm>
          <a:prstGeom prst="rect">
            <a:avLst/>
          </a:prstGeom>
        </p:spPr>
      </p:pic>
      <p:pic>
        <p:nvPicPr>
          <p:cNvPr id="56" name="图片 56" descr="任务评价表"/>
          <p:cNvPicPr>
            <a:picLocks noChangeAspect="1"/>
          </p:cNvPicPr>
          <p:nvPr>
            <p:custDataLst>
              <p:tags r:id="rId5"/>
            </p:custDataLst>
          </p:nvPr>
        </p:nvPicPr>
        <p:blipFill>
          <a:blip r:embed="rId4"/>
          <a:srcRect l="-914" t="39" r="2327" b="-1057"/>
          <a:stretch>
            <a:fillRect/>
          </a:stretch>
        </p:blipFill>
        <p:spPr>
          <a:xfrm>
            <a:off x="3430270" y="2240280"/>
            <a:ext cx="2631440" cy="2696845"/>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4973955" y="4851400"/>
            <a:ext cx="2243455" cy="922020"/>
          </a:xfrm>
          <a:prstGeom prst="rect">
            <a:avLst/>
          </a:prstGeom>
          <a:noFill/>
        </p:spPr>
        <p:txBody>
          <a:bodyPr wrap="square" rtlCol="0">
            <a:spAutoFit/>
          </a:bodyPr>
          <a:p>
            <a:pPr indent="0" algn="ctr" fontAlgn="auto">
              <a:lnSpc>
                <a:spcPct val="150000"/>
              </a:lnSpc>
            </a:pPr>
            <a:r>
              <a:rPr lang="zh-CN" altLang="en-US" dirty="0"/>
              <a:t>我国自主研制180°翻转型芯片分选机</a:t>
            </a:r>
            <a:endParaRPr lang="zh-CN" altLang="en-US" dirty="0"/>
          </a:p>
        </p:txBody>
      </p:sp>
      <p:pic>
        <p:nvPicPr>
          <p:cNvPr id="25" name="图片 25" descr="我国自主研制180°翻转型芯片分选机"/>
          <p:cNvPicPr>
            <a:picLocks noChangeAspect="1"/>
          </p:cNvPicPr>
          <p:nvPr/>
        </p:nvPicPr>
        <p:blipFill>
          <a:blip r:embed="rId2"/>
          <a:stretch>
            <a:fillRect/>
          </a:stretch>
        </p:blipFill>
        <p:spPr>
          <a:xfrm>
            <a:off x="4875530" y="2350770"/>
            <a:ext cx="2392680" cy="244221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066925" y="1455420"/>
            <a:ext cx="5018405" cy="368300"/>
          </a:xfrm>
          <a:prstGeom prst="rect">
            <a:avLst/>
          </a:prstGeom>
          <a:noFill/>
        </p:spPr>
        <p:txBody>
          <a:bodyPr wrap="square" rtlCol="0">
            <a:spAutoFit/>
          </a:bodyPr>
          <a:lstStyle/>
          <a:p>
            <a:r>
              <a:rPr lang="zh-CN" altLang="en-US" dirty="0"/>
              <a:t>一、组合机床动力滑台液压系统工作原理</a:t>
            </a:r>
            <a:endParaRPr lang="zh-CN" altLang="en-US" dirty="0"/>
          </a:p>
        </p:txBody>
      </p:sp>
      <p:pic>
        <p:nvPicPr>
          <p:cNvPr id="6" name="图片 5"/>
          <p:cNvPicPr>
            <a:picLocks noChangeAspect="1"/>
          </p:cNvPicPr>
          <p:nvPr>
            <p:custDataLst>
              <p:tags r:id="rId1"/>
            </p:custDataLst>
          </p:nvPr>
        </p:nvPicPr>
        <p:blipFill>
          <a:blip r:embed="rId2"/>
          <a:stretch>
            <a:fillRect/>
          </a:stretch>
        </p:blipFill>
        <p:spPr>
          <a:xfrm>
            <a:off x="2743200" y="1764030"/>
            <a:ext cx="6705600" cy="4701540"/>
          </a:xfrm>
          <a:prstGeom prst="rect">
            <a:avLst/>
          </a:prstGeom>
        </p:spPr>
      </p:pic>
      <p:sp>
        <p:nvSpPr>
          <p:cNvPr id="106" name="文本框 105"/>
          <p:cNvSpPr txBox="1"/>
          <p:nvPr/>
        </p:nvSpPr>
        <p:spPr>
          <a:xfrm>
            <a:off x="3556000" y="6350000"/>
            <a:ext cx="5080000" cy="368300"/>
          </a:xfrm>
          <a:prstGeom prst="rect">
            <a:avLst/>
          </a:prstGeom>
          <a:noFill/>
          <a:ln w="9525">
            <a:noFill/>
          </a:ln>
        </p:spPr>
        <p:txBody>
          <a:bodyPr>
            <a:spAutoFit/>
          </a:bodyPr>
          <a:p>
            <a:pPr indent="127000" algn="ctr"/>
            <a:r>
              <a:rPr lang="zh-CN" b="1">
                <a:ea typeface="宋体" panose="02010600030101010101" pitchFamily="2" charset="-122"/>
              </a:rPr>
              <a:t>组合机床动力滑台液压系统工作原理图</a:t>
            </a:r>
            <a:endParaRPr lang="zh-CN" altLang="en-US" b="1">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p:cNvSpPr txBox="1"/>
          <p:nvPr>
            <p:custDataLst>
              <p:tags r:id="rId1"/>
            </p:custDataLst>
          </p:nvPr>
        </p:nvSpPr>
        <p:spPr>
          <a:xfrm>
            <a:off x="1873885" y="1424940"/>
            <a:ext cx="8907780" cy="4478020"/>
          </a:xfrm>
          <a:prstGeom prst="rect">
            <a:avLst/>
          </a:prstGeom>
        </p:spPr>
        <p:txBody>
          <a:bodyPr vert="horz" wrap="square" lIns="0" tIns="57150" rIns="0" bIns="0" rtlCol="0">
            <a:spAutoFit/>
          </a:bodyPr>
          <a:p>
            <a:pPr marL="374650" indent="-361950" fontAlgn="auto">
              <a:lnSpc>
                <a:spcPct val="150000"/>
              </a:lnSpc>
              <a:spcBef>
                <a:spcPts val="450"/>
              </a:spcBef>
              <a:buClr>
                <a:srgbClr val="7EA5B9"/>
              </a:buClr>
              <a:buSzPct val="80000"/>
              <a:buChar char="·"/>
              <a:tabLst>
                <a:tab pos="374650" algn="l"/>
              </a:tabLst>
            </a:pPr>
            <a:r>
              <a:rPr sz="3050" spc="-70" dirty="0">
                <a:solidFill>
                  <a:srgbClr val="0000FF"/>
                </a:solidFill>
                <a:latin typeface="Times New Roman" panose="02020603050405020304" pitchFamily="18" charset="0"/>
                <a:cs typeface="Times New Roman" panose="02020603050405020304" pitchFamily="18" charset="0"/>
              </a:rPr>
              <a:t>快速进给</a:t>
            </a:r>
            <a:endParaRPr sz="3050">
              <a:latin typeface="Times New Roman" panose="02020603050405020304" pitchFamily="18" charset="0"/>
              <a:cs typeface="Times New Roman" panose="02020603050405020304" pitchFamily="18" charset="0"/>
            </a:endParaRPr>
          </a:p>
          <a:p>
            <a:pPr marL="12700" fontAlgn="auto">
              <a:lnSpc>
                <a:spcPct val="150000"/>
              </a:lnSpc>
              <a:spcBef>
                <a:spcPts val="290"/>
              </a:spcBef>
            </a:pPr>
            <a:r>
              <a:rPr lang="en-US" altLang="zh-CN" sz="2700" spc="75" dirty="0">
                <a:solidFill>
                  <a:srgbClr val="00020C"/>
                </a:solidFill>
                <a:latin typeface="Times New Roman" panose="02020603050405020304" pitchFamily="18" charset="0"/>
                <a:cs typeface="Times New Roman" panose="02020603050405020304" pitchFamily="18" charset="0"/>
              </a:rPr>
              <a:t>    </a:t>
            </a:r>
            <a:r>
              <a:rPr sz="2700" spc="75" dirty="0">
                <a:solidFill>
                  <a:srgbClr val="00020C"/>
                </a:solidFill>
                <a:latin typeface="Times New Roman" panose="02020603050405020304" pitchFamily="18" charset="0"/>
                <a:cs typeface="Times New Roman" panose="02020603050405020304" pitchFamily="18" charset="0"/>
              </a:rPr>
              <a:t>控制油路</a:t>
            </a:r>
            <a:r>
              <a:rPr sz="1350" spc="-50" dirty="0">
                <a:solidFill>
                  <a:srgbClr val="00020C"/>
                </a:solidFill>
                <a:latin typeface="Times New Roman" panose="02020603050405020304" pitchFamily="18" charset="0"/>
                <a:cs typeface="Times New Roman" panose="02020603050405020304" pitchFamily="18" charset="0"/>
              </a:rPr>
              <a:t>：</a:t>
            </a:r>
            <a:endParaRPr sz="1350">
              <a:latin typeface="Times New Roman" panose="02020603050405020304" pitchFamily="18" charset="0"/>
              <a:cs typeface="Times New Roman" panose="02020603050405020304" pitchFamily="18" charset="0"/>
            </a:endParaRPr>
          </a:p>
          <a:p>
            <a:pPr marL="1089025" marR="276225" lvl="1" indent="-209550" fontAlgn="auto">
              <a:lnSpc>
                <a:spcPct val="150000"/>
              </a:lnSpc>
              <a:spcBef>
                <a:spcPts val="1120"/>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进油路：</a:t>
            </a:r>
            <a:r>
              <a:rPr sz="2300" dirty="0">
                <a:solidFill>
                  <a:srgbClr val="00020C"/>
                </a:solidFill>
                <a:latin typeface="Times New Roman" panose="02020603050405020304" pitchFamily="18" charset="0"/>
                <a:cs typeface="Times New Roman" panose="02020603050405020304" pitchFamily="18" charset="0"/>
              </a:rPr>
              <a:t>泵1→阀4(左)→I1→阀3左端（使阀3换为左位)</a:t>
            </a:r>
            <a:endParaRPr sz="2300" dirty="0">
              <a:solidFill>
                <a:srgbClr val="00020C"/>
              </a:solidFill>
              <a:latin typeface="Times New Roman" panose="02020603050405020304" pitchFamily="18" charset="0"/>
              <a:cs typeface="Times New Roman" panose="02020603050405020304" pitchFamily="18" charset="0"/>
            </a:endParaRPr>
          </a:p>
          <a:p>
            <a:pPr marL="1089025" lvl="1" indent="-209550" fontAlgn="auto">
              <a:lnSpc>
                <a:spcPct val="150000"/>
              </a:lnSpc>
              <a:spcBef>
                <a:spcPts val="155"/>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回油路：</a:t>
            </a:r>
            <a:r>
              <a:rPr sz="2300" spc="-50" dirty="0">
                <a:solidFill>
                  <a:srgbClr val="00020C"/>
                </a:solidFill>
                <a:latin typeface="Times New Roman" panose="02020603050405020304" pitchFamily="18" charset="0"/>
                <a:cs typeface="Times New Roman" panose="02020603050405020304" pitchFamily="18" charset="0"/>
              </a:rPr>
              <a:t>阀3右端→L2→阀4(左)→油箱（换向时间由L2调节）</a:t>
            </a:r>
            <a:endParaRPr sz="2300" spc="-50" dirty="0">
              <a:solidFill>
                <a:srgbClr val="00020C"/>
              </a:solidFill>
              <a:latin typeface="Times New Roman" panose="02020603050405020304" pitchFamily="18" charset="0"/>
              <a:cs typeface="Times New Roman" panose="02020603050405020304" pitchFamily="18" charset="0"/>
            </a:endParaRPr>
          </a:p>
          <a:p>
            <a:pPr marL="12700" fontAlgn="auto">
              <a:lnSpc>
                <a:spcPct val="150000"/>
              </a:lnSpc>
              <a:spcBef>
                <a:spcPts val="290"/>
              </a:spcBef>
            </a:pPr>
            <a:r>
              <a:rPr lang="en-US" altLang="zh-CN" sz="2700" spc="-75" dirty="0">
                <a:solidFill>
                  <a:srgbClr val="00020C"/>
                </a:solidFill>
                <a:latin typeface="Times New Roman" panose="02020603050405020304" pitchFamily="18" charset="0"/>
                <a:cs typeface="Times New Roman" panose="02020603050405020304" pitchFamily="18" charset="0"/>
              </a:rPr>
              <a:t>     </a:t>
            </a:r>
            <a:r>
              <a:rPr sz="2700" spc="-75" dirty="0">
                <a:solidFill>
                  <a:srgbClr val="00020C"/>
                </a:solidFill>
                <a:latin typeface="Times New Roman" panose="02020603050405020304" pitchFamily="18" charset="0"/>
                <a:cs typeface="Times New Roman" panose="02020603050405020304" pitchFamily="18" charset="0"/>
              </a:rPr>
              <a:t>主油路</a:t>
            </a:r>
            <a:r>
              <a:rPr sz="1350" spc="-50" dirty="0">
                <a:solidFill>
                  <a:srgbClr val="00020C"/>
                </a:solidFill>
                <a:latin typeface="Times New Roman" panose="02020603050405020304" pitchFamily="18" charset="0"/>
                <a:cs typeface="Times New Roman" panose="02020603050405020304" pitchFamily="18" charset="0"/>
              </a:rPr>
              <a:t>：</a:t>
            </a:r>
            <a:endParaRPr sz="1350">
              <a:latin typeface="Times New Roman" panose="02020603050405020304" pitchFamily="18" charset="0"/>
              <a:cs typeface="Times New Roman" panose="02020603050405020304" pitchFamily="18" charset="0"/>
            </a:endParaRPr>
          </a:p>
          <a:p>
            <a:pPr marL="1089025" lvl="1" indent="-209550" fontAlgn="auto">
              <a:lnSpc>
                <a:spcPct val="150000"/>
              </a:lnSpc>
              <a:spcBef>
                <a:spcPts val="685"/>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进油路：</a:t>
            </a:r>
            <a:r>
              <a:rPr sz="2300" spc="-50" dirty="0">
                <a:solidFill>
                  <a:srgbClr val="00020C"/>
                </a:solidFill>
                <a:latin typeface="Times New Roman" panose="02020603050405020304" pitchFamily="18" charset="0"/>
                <a:cs typeface="Times New Roman" panose="02020603050405020304" pitchFamily="18" charset="0"/>
              </a:rPr>
              <a:t>泵1→单向阀2→阀3（左)→行程阀11→缸左腔</a:t>
            </a:r>
            <a:endParaRPr sz="2300" spc="-50" dirty="0">
              <a:solidFill>
                <a:srgbClr val="00020C"/>
              </a:solidFill>
              <a:latin typeface="Times New Roman" panose="02020603050405020304" pitchFamily="18" charset="0"/>
              <a:cs typeface="Times New Roman" panose="02020603050405020304" pitchFamily="18" charset="0"/>
            </a:endParaRPr>
          </a:p>
          <a:p>
            <a:pPr marL="1089025" lvl="1" indent="-209550" fontAlgn="auto">
              <a:lnSpc>
                <a:spcPct val="150000"/>
              </a:lnSpc>
              <a:spcBef>
                <a:spcPts val="165"/>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回油路：</a:t>
            </a:r>
            <a:r>
              <a:rPr sz="2300" spc="-50" dirty="0">
                <a:solidFill>
                  <a:srgbClr val="00020C"/>
                </a:solidFill>
                <a:latin typeface="Times New Roman" panose="02020603050405020304" pitchFamily="18" charset="0"/>
                <a:cs typeface="Times New Roman" panose="02020603050405020304" pitchFamily="18" charset="0"/>
              </a:rPr>
              <a:t>缸右腔→阀3(左)→单向阀7→行程阀11→缸左腔</a:t>
            </a:r>
            <a:endParaRPr sz="2300" spc="-5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p:cNvSpPr txBox="1"/>
          <p:nvPr>
            <p:custDataLst>
              <p:tags r:id="rId1"/>
            </p:custDataLst>
          </p:nvPr>
        </p:nvSpPr>
        <p:spPr>
          <a:xfrm>
            <a:off x="1873885" y="1689100"/>
            <a:ext cx="9463405" cy="2592070"/>
          </a:xfrm>
          <a:prstGeom prst="rect">
            <a:avLst/>
          </a:prstGeom>
        </p:spPr>
        <p:txBody>
          <a:bodyPr vert="horz" wrap="square" lIns="0" tIns="57150" rIns="0" bIns="0" rtlCol="0">
            <a:spAutoFit/>
          </a:bodyPr>
          <a:p>
            <a:pPr marL="374650" indent="-361950" fontAlgn="auto">
              <a:lnSpc>
                <a:spcPct val="150000"/>
              </a:lnSpc>
              <a:spcBef>
                <a:spcPts val="450"/>
              </a:spcBef>
              <a:buClr>
                <a:srgbClr val="7EA5B9"/>
              </a:buClr>
              <a:buSzPct val="80000"/>
              <a:buChar char="·"/>
              <a:tabLst>
                <a:tab pos="374650" algn="l"/>
              </a:tabLst>
            </a:pPr>
            <a:r>
              <a:rPr sz="3050" spc="-70" dirty="0">
                <a:solidFill>
                  <a:srgbClr val="0000FF"/>
                </a:solidFill>
                <a:latin typeface="Times New Roman" panose="02020603050405020304" pitchFamily="18" charset="0"/>
                <a:cs typeface="Times New Roman" panose="02020603050405020304" pitchFamily="18" charset="0"/>
              </a:rPr>
              <a:t>一工进</a:t>
            </a:r>
            <a:endParaRPr sz="3050" spc="-70" dirty="0">
              <a:solidFill>
                <a:srgbClr val="0000FF"/>
              </a:solidFill>
              <a:latin typeface="Times New Roman" panose="02020603050405020304" pitchFamily="18" charset="0"/>
              <a:cs typeface="Times New Roman" panose="02020603050405020304" pitchFamily="18" charset="0"/>
            </a:endParaRPr>
          </a:p>
          <a:p>
            <a:pPr marL="12700" fontAlgn="auto">
              <a:lnSpc>
                <a:spcPct val="150000"/>
              </a:lnSpc>
              <a:spcBef>
                <a:spcPts val="290"/>
              </a:spcBef>
            </a:pPr>
            <a:r>
              <a:rPr lang="en-US" altLang="zh-CN" sz="2700" spc="75" dirty="0">
                <a:solidFill>
                  <a:srgbClr val="00020C"/>
                </a:solidFill>
                <a:latin typeface="Times New Roman" panose="02020603050405020304" pitchFamily="18" charset="0"/>
                <a:cs typeface="Times New Roman" panose="02020603050405020304" pitchFamily="18" charset="0"/>
              </a:rPr>
              <a:t>  </a:t>
            </a:r>
            <a:r>
              <a:rPr lang="en-US" altLang="zh-CN" sz="2700" spc="-75" dirty="0">
                <a:solidFill>
                  <a:srgbClr val="00020C"/>
                </a:solidFill>
                <a:latin typeface="Times New Roman" panose="02020603050405020304" pitchFamily="18" charset="0"/>
                <a:cs typeface="Times New Roman" panose="02020603050405020304" pitchFamily="18" charset="0"/>
              </a:rPr>
              <a:t>  </a:t>
            </a:r>
            <a:r>
              <a:rPr sz="2700" spc="-75" dirty="0">
                <a:solidFill>
                  <a:srgbClr val="00020C"/>
                </a:solidFill>
                <a:latin typeface="Times New Roman" panose="02020603050405020304" pitchFamily="18" charset="0"/>
                <a:cs typeface="Times New Roman" panose="02020603050405020304" pitchFamily="18" charset="0"/>
              </a:rPr>
              <a:t>主油路</a:t>
            </a:r>
            <a:r>
              <a:rPr sz="1350" spc="-50" dirty="0">
                <a:solidFill>
                  <a:srgbClr val="00020C"/>
                </a:solidFill>
                <a:latin typeface="Times New Roman" panose="02020603050405020304" pitchFamily="18" charset="0"/>
                <a:cs typeface="Times New Roman" panose="02020603050405020304" pitchFamily="18" charset="0"/>
              </a:rPr>
              <a:t>：</a:t>
            </a:r>
            <a:endParaRPr sz="1350">
              <a:latin typeface="Times New Roman" panose="02020603050405020304" pitchFamily="18" charset="0"/>
              <a:cs typeface="Times New Roman" panose="02020603050405020304" pitchFamily="18" charset="0"/>
            </a:endParaRPr>
          </a:p>
          <a:p>
            <a:pPr marL="1089025" lvl="1" indent="-209550" fontAlgn="auto">
              <a:lnSpc>
                <a:spcPct val="150000"/>
              </a:lnSpc>
              <a:spcBef>
                <a:spcPts val="685"/>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进油路：</a:t>
            </a:r>
            <a:r>
              <a:rPr sz="2300" spc="-50" dirty="0">
                <a:solidFill>
                  <a:srgbClr val="00020C"/>
                </a:solidFill>
                <a:latin typeface="Times New Roman" panose="02020603050405020304" pitchFamily="18" charset="0"/>
                <a:cs typeface="Times New Roman" panose="02020603050405020304" pitchFamily="18" charset="0"/>
              </a:rPr>
              <a:t>泵1→单向阀2→阀3(左)→调速阀8→阀10（右)→缸左腔</a:t>
            </a:r>
            <a:endParaRPr sz="2300" spc="-50" dirty="0">
              <a:solidFill>
                <a:srgbClr val="00020C"/>
              </a:solidFill>
              <a:latin typeface="Times New Roman" panose="02020603050405020304" pitchFamily="18" charset="0"/>
              <a:cs typeface="Times New Roman" panose="02020603050405020304" pitchFamily="18" charset="0"/>
            </a:endParaRPr>
          </a:p>
          <a:p>
            <a:pPr marL="1089025" lvl="1" indent="-209550" fontAlgn="auto">
              <a:lnSpc>
                <a:spcPct val="150000"/>
              </a:lnSpc>
              <a:spcBef>
                <a:spcPts val="165"/>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回油路：</a:t>
            </a:r>
            <a:r>
              <a:rPr sz="2300" spc="-50" dirty="0">
                <a:solidFill>
                  <a:srgbClr val="00020C"/>
                </a:solidFill>
                <a:latin typeface="Times New Roman" panose="02020603050405020304" pitchFamily="18" charset="0"/>
                <a:cs typeface="Times New Roman" panose="02020603050405020304" pitchFamily="18" charset="0"/>
              </a:rPr>
              <a:t>缸右腔→阀3(左)→液控顺序阀6→背压阀5→油箱</a:t>
            </a:r>
            <a:endParaRPr sz="2300" spc="-5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p:cNvSpPr txBox="1"/>
          <p:nvPr>
            <p:custDataLst>
              <p:tags r:id="rId1"/>
            </p:custDataLst>
          </p:nvPr>
        </p:nvSpPr>
        <p:spPr>
          <a:xfrm>
            <a:off x="1873885" y="1689100"/>
            <a:ext cx="9463405" cy="2592070"/>
          </a:xfrm>
          <a:prstGeom prst="rect">
            <a:avLst/>
          </a:prstGeom>
        </p:spPr>
        <p:txBody>
          <a:bodyPr vert="horz" wrap="square" lIns="0" tIns="57150" rIns="0" bIns="0" rtlCol="0">
            <a:spAutoFit/>
          </a:bodyPr>
          <a:p>
            <a:pPr marL="374650" indent="-361950" fontAlgn="auto">
              <a:lnSpc>
                <a:spcPct val="150000"/>
              </a:lnSpc>
              <a:spcBef>
                <a:spcPts val="450"/>
              </a:spcBef>
              <a:buClr>
                <a:srgbClr val="7EA5B9"/>
              </a:buClr>
              <a:buSzPct val="80000"/>
              <a:buChar char="·"/>
              <a:tabLst>
                <a:tab pos="374650" algn="l"/>
              </a:tabLst>
            </a:pPr>
            <a:r>
              <a:rPr sz="3050" spc="-70" dirty="0">
                <a:solidFill>
                  <a:srgbClr val="0000FF"/>
                </a:solidFill>
                <a:latin typeface="Times New Roman" panose="02020603050405020304" pitchFamily="18" charset="0"/>
                <a:cs typeface="Times New Roman" panose="02020603050405020304" pitchFamily="18" charset="0"/>
              </a:rPr>
              <a:t>二工进</a:t>
            </a:r>
            <a:endParaRPr sz="3050" spc="-70" dirty="0">
              <a:solidFill>
                <a:srgbClr val="0000FF"/>
              </a:solidFill>
              <a:latin typeface="Times New Roman" panose="02020603050405020304" pitchFamily="18" charset="0"/>
              <a:cs typeface="Times New Roman" panose="02020603050405020304" pitchFamily="18" charset="0"/>
            </a:endParaRPr>
          </a:p>
          <a:p>
            <a:pPr marL="12700" fontAlgn="auto">
              <a:lnSpc>
                <a:spcPct val="150000"/>
              </a:lnSpc>
              <a:spcBef>
                <a:spcPts val="290"/>
              </a:spcBef>
            </a:pPr>
            <a:r>
              <a:rPr lang="en-US" altLang="zh-CN" sz="2700" spc="75" dirty="0">
                <a:solidFill>
                  <a:srgbClr val="00020C"/>
                </a:solidFill>
                <a:latin typeface="Times New Roman" panose="02020603050405020304" pitchFamily="18" charset="0"/>
                <a:cs typeface="Times New Roman" panose="02020603050405020304" pitchFamily="18" charset="0"/>
              </a:rPr>
              <a:t>  </a:t>
            </a:r>
            <a:r>
              <a:rPr lang="en-US" altLang="zh-CN" sz="2700" spc="-75" dirty="0">
                <a:solidFill>
                  <a:srgbClr val="00020C"/>
                </a:solidFill>
                <a:latin typeface="Times New Roman" panose="02020603050405020304" pitchFamily="18" charset="0"/>
                <a:cs typeface="Times New Roman" panose="02020603050405020304" pitchFamily="18" charset="0"/>
              </a:rPr>
              <a:t>  </a:t>
            </a:r>
            <a:r>
              <a:rPr sz="2700" spc="-75" dirty="0">
                <a:solidFill>
                  <a:srgbClr val="00020C"/>
                </a:solidFill>
                <a:latin typeface="Times New Roman" panose="02020603050405020304" pitchFamily="18" charset="0"/>
                <a:cs typeface="Times New Roman" panose="02020603050405020304" pitchFamily="18" charset="0"/>
              </a:rPr>
              <a:t>主油路</a:t>
            </a:r>
            <a:r>
              <a:rPr sz="1350" spc="-50" dirty="0">
                <a:solidFill>
                  <a:srgbClr val="00020C"/>
                </a:solidFill>
                <a:latin typeface="Times New Roman" panose="02020603050405020304" pitchFamily="18" charset="0"/>
                <a:cs typeface="Times New Roman" panose="02020603050405020304" pitchFamily="18" charset="0"/>
              </a:rPr>
              <a:t>：</a:t>
            </a:r>
            <a:endParaRPr sz="1350">
              <a:latin typeface="Times New Roman" panose="02020603050405020304" pitchFamily="18" charset="0"/>
              <a:cs typeface="Times New Roman" panose="02020603050405020304" pitchFamily="18" charset="0"/>
            </a:endParaRPr>
          </a:p>
          <a:p>
            <a:pPr marL="1089025" lvl="1" indent="-209550" fontAlgn="auto">
              <a:lnSpc>
                <a:spcPct val="150000"/>
              </a:lnSpc>
              <a:spcBef>
                <a:spcPts val="685"/>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进油路：</a:t>
            </a:r>
            <a:r>
              <a:rPr sz="2300" spc="-50" dirty="0">
                <a:solidFill>
                  <a:srgbClr val="00020C"/>
                </a:solidFill>
                <a:latin typeface="Times New Roman" panose="02020603050405020304" pitchFamily="18" charset="0"/>
                <a:cs typeface="Times New Roman" panose="02020603050405020304" pitchFamily="18" charset="0"/>
              </a:rPr>
              <a:t>泵1→单向阀2→阀3(左)→调速阀8→调速阀9→缸左腔</a:t>
            </a:r>
            <a:endParaRPr sz="2300" spc="-50" dirty="0">
              <a:solidFill>
                <a:srgbClr val="00020C"/>
              </a:solidFill>
              <a:latin typeface="Times New Roman" panose="02020603050405020304" pitchFamily="18" charset="0"/>
              <a:cs typeface="Times New Roman" panose="02020603050405020304" pitchFamily="18" charset="0"/>
            </a:endParaRPr>
          </a:p>
          <a:p>
            <a:pPr marL="1089025" lvl="1" indent="-209550" fontAlgn="auto">
              <a:lnSpc>
                <a:spcPct val="150000"/>
              </a:lnSpc>
              <a:spcBef>
                <a:spcPts val="165"/>
              </a:spcBef>
              <a:buChar char="•"/>
              <a:tabLst>
                <a:tab pos="1089025" algn="l"/>
              </a:tabLst>
            </a:pPr>
            <a:r>
              <a:rPr sz="2300" spc="-60" dirty="0">
                <a:solidFill>
                  <a:srgbClr val="00020C"/>
                </a:solidFill>
                <a:latin typeface="Times New Roman" panose="02020603050405020304" pitchFamily="18" charset="0"/>
                <a:cs typeface="Times New Roman" panose="02020603050405020304" pitchFamily="18" charset="0"/>
              </a:rPr>
              <a:t>回油路：</a:t>
            </a:r>
            <a:r>
              <a:rPr sz="2300" spc="-50" dirty="0">
                <a:solidFill>
                  <a:srgbClr val="00020C"/>
                </a:solidFill>
                <a:latin typeface="Times New Roman" panose="02020603050405020304" pitchFamily="18" charset="0"/>
                <a:cs typeface="Times New Roman" panose="02020603050405020304" pitchFamily="18" charset="0"/>
              </a:rPr>
              <a:t>缸右腔→阀3(左)→液控顺序阀6→背压阀5→油箱</a:t>
            </a:r>
            <a:endParaRPr sz="2300" spc="-50" dirty="0">
              <a:solidFill>
                <a:srgbClr val="00020C"/>
              </a:solidFill>
              <a:latin typeface="Times New Roman" panose="02020603050405020304" pitchFamily="18" charset="0"/>
              <a:cs typeface="Times New Roman" panose="02020603050405020304" pitchFamily="18" charset="0"/>
            </a:endParaRPr>
          </a:p>
        </p:txBody>
      </p:sp>
    </p:spTree>
  </p:cSld>
  <p:clrMapOvr>
    <a:masterClrMapping/>
  </p:clrMapOvr>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DIAGRAM_VIRTUALLY_FRAME" val="{&quot;height&quot;:272.05,&quot;left&quot;:220.15,&quot;top&quot;:151.55,&quot;width&quot;:416.75}"/>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DIAGRAM_VIRTUALLY_FRAME" val="{&quot;height&quot;:272.05,&quot;left&quot;:220.15,&quot;top&quot;:151.55,&quot;width&quot;:416.75}"/>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DIAGRAM_VIRTUALLY_FRAME" val="{&quot;height&quot;:272.05,&quot;left&quot;:220.15,&quot;top&quot;:151.55,&quot;width&quot;:416.75}"/>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DIAGRAM_VIRTUALLY_FRAME" val="{&quot;height&quot;:272.05,&quot;left&quot;:220.15,&quot;top&quot;:151.55,&quot;width&quot;:416.75}"/>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DIAGRAM_VIRTUALLY_FRAME" val="{&quot;height&quot;:272.05,&quot;left&quot;:220.15,&quot;top&quot;:151.55,&quot;width&quot;:416.75}"/>
</p:tagLst>
</file>

<file path=ppt/tags/tag143.xml><?xml version="1.0" encoding="utf-8"?>
<p:tagLst xmlns:p="http://schemas.openxmlformats.org/presentationml/2006/main">
  <p:tag name="KSO_WPP_MARK_KEY" val="01149536-83e5-473e-b4b6-9d001d9c285a"/>
  <p:tag name="COMMONDATA" val="eyJoZGlkIjoiZmM3ZWNlMWI0ZTZkYTFmOGI3YWE3NDNkNjc3NDYzNjEifQ=="/>
  <p:tag name="commondata" val="eyJoZGlkIjoiZGRjZDFjNWNhNjkzZmUzMTBmYjA0MGI0OTJiODllMjAifQ=="/>
</p:tagLst>
</file>

<file path=ppt/tags/tag15.xml><?xml version="1.0" encoding="utf-8"?>
<p:tagLst xmlns:p="http://schemas.openxmlformats.org/presentationml/2006/main">
  <p:tag name="KSO_WM_DIAGRAM_VIRTUALLY_FRAME" val="{&quot;height&quot;:272.05,&quot;left&quot;:220.15,&quot;top&quot;:151.55,&quot;width&quot;:416.75}"/>
</p:tagLst>
</file>

<file path=ppt/tags/tag16.xml><?xml version="1.0" encoding="utf-8"?>
<p:tagLst xmlns:p="http://schemas.openxmlformats.org/presentationml/2006/main">
  <p:tag name="KSO_WM_DIAGRAM_VIRTUALLY_FRAME" val="{&quot;height&quot;:272.05,&quot;left&quot;:220.15,&quot;top&quot;:151.55,&quot;width&quot;:416.75}"/>
</p:tagLst>
</file>

<file path=ppt/tags/tag17.xml><?xml version="1.0" encoding="utf-8"?>
<p:tagLst xmlns:p="http://schemas.openxmlformats.org/presentationml/2006/main">
  <p:tag name="KSO_WM_DIAGRAM_VIRTUALLY_FRAME" val="{&quot;height&quot;:272.05,&quot;left&quot;:220.15,&quot;top&quot;:151.55,&quot;width&quot;:416.75}"/>
</p:tagLst>
</file>

<file path=ppt/tags/tag18.xml><?xml version="1.0" encoding="utf-8"?>
<p:tagLst xmlns:p="http://schemas.openxmlformats.org/presentationml/2006/main">
  <p:tag name="KSO_WM_DIAGRAM_VIRTUALLY_FRAME" val="{&quot;height&quot;:272.05,&quot;left&quot;:220.15,&quot;top&quot;:151.55,&quot;width&quot;:416.75}"/>
</p:tagLst>
</file>

<file path=ppt/tags/tag19.xml><?xml version="1.0" encoding="utf-8"?>
<p:tagLst xmlns:p="http://schemas.openxmlformats.org/presentationml/2006/main">
  <p:tag name="KSO_WM_DIAGRAM_VIRTUALLY_FRAME" val="{&quot;height&quot;:272.05,&quot;left&quot;:220.15,&quot;top&quot;:151.55,&quot;width&quot;:416.75}"/>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DIAGRAM_VIRTUALLY_FRAME" val="{&quot;height&quot;:272.05,&quot;left&quot;:220.15,&quot;top&quot;:151.55,&quot;width&quot;:416.75}"/>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DIAGRAM_VIRTUALLY_FRAME" val="{&quot;height&quot;:272.05,&quot;left&quot;:220.15,&quot;top&quot;:151.55,&quot;width&quot;:416.75}"/>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DIAGRAM_VIRTUALLY_FRAME" val="{&quot;height&quot;:272.05,&quot;left&quot;:220.15,&quot;top&quot;:151.55,&quot;width&quot;:416.75}"/>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DIAGRAM_VIRTUALLY_FRAME" val="{&quot;height&quot;:272.05,&quot;left&quot;:220.15,&quot;top&quot;:151.55,&quot;width&quot;:416.75}"/>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DIAGRAM_VIRTUALLY_FRAME" val="{&quot;height&quot;:272.05,&quot;left&quot;:220.15,&quot;top&quot;:151.55,&quot;width&quot;:416.75}"/>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DIAGRAM_VIRTUALLY_FRAME" val="{&quot;height&quot;:272.05,&quot;left&quot;:220.15,&quot;top&quot;:151.55,&quot;width&quot;:416.75}"/>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欢迎文档">
  <a:themeElements>
    <a:clrScheme name="Custom 1">
      <a:dk1>
        <a:srgbClr val="000000"/>
      </a:dk1>
      <a:lt1>
        <a:srgbClr val="FFFFFF"/>
      </a:lt1>
      <a:dk2>
        <a:srgbClr val="44546A"/>
      </a:dk2>
      <a:lt2>
        <a:srgbClr val="E7E6E6"/>
      </a:lt2>
      <a:accent1>
        <a:srgbClr val="4472C4"/>
      </a:accent1>
      <a:accent2>
        <a:srgbClr val="CF3D1C"/>
      </a:accent2>
      <a:accent3>
        <a:srgbClr val="A5A5A5"/>
      </a:accent3>
      <a:accent4>
        <a:srgbClr val="FFC000"/>
      </a:accent4>
      <a:accent5>
        <a:srgbClr val="5B9BD5"/>
      </a:accent5>
      <a:accent6>
        <a:srgbClr val="70AD47"/>
      </a:accent6>
      <a:hlink>
        <a:srgbClr val="0563C1"/>
      </a:hlink>
      <a:folHlink>
        <a:srgbClr val="954F72"/>
      </a:folHlink>
    </a:clrScheme>
    <a:fontScheme name="Segoe UI">
      <a:majorFont>
        <a:latin typeface="Microsoft YaHei UI Light"/>
        <a:ea typeface="Microsoft YaHei UI Light"/>
        <a:cs typeface=""/>
      </a:majorFont>
      <a:minorFont>
        <a:latin typeface="Microsoft YaHei UI"/>
        <a:ea typeface="Microsoft YaHei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Microsoft YaHei UI Light"/>
        <a:ea typeface=""/>
        <a:cs typeface=""/>
        <a:font script="Jpan" typeface="ＭＳ Ｐゴシック"/>
        <a:font script="Hang" typeface="맑은 고딕"/>
        <a:font script="Hans" typeface="Microsoft YaHei UI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Microsoft YaHei UI"/>
        <a:ea typeface=""/>
        <a:cs typeface=""/>
        <a:font script="Jpan" typeface="ＭＳ Ｐゴシック"/>
        <a:font script="Hang" typeface="맑은 고딕"/>
        <a:font script="Hans" typeface="Microsoft YaHei UI"/>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Microsoft YaHei UI Light"/>
        <a:ea typeface=""/>
        <a:cs typeface=""/>
        <a:font script="Jpan" typeface="游ゴシック Light"/>
        <a:font script="Hang" typeface="맑은 고딕"/>
        <a:font script="Hans" typeface="Microsoft YaHei UI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Microsoft YaHei UI"/>
        <a:ea typeface=""/>
        <a:cs typeface=""/>
        <a:font script="Jpan" typeface="游ゴシック"/>
        <a:font script="Hang" typeface="맑은 고딕"/>
        <a:font script="Hans" typeface="Microsoft YaHei UI"/>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40.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141.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142.xml"/></Relationships>
</file>

<file path=customXml/item1.xml>��< ? x m l   v e r s i o n = " 1 . 0 " ? > < p : p r o p e r t i e s   x m l n s : p = " h t t p : / / s c h e m a s . m i c r o s o f t . c o m / o f f i c e / 2 0 0 6 / m e t a d a t a / p r o p e r t i e s "   x m l n s : x s i = " h t t p : / / w w w . w 3 . o r g / 2 0 0 1 / X M L S c h e m a - i n s t a n c e "   x m l n s : p c = " h t t p : / / s c h e m a s . m i c r o s o f t . c o m / o f f i c e / i n f o p a t h / 2 0 0 7 / P a r t n e r C o n t r o l s " > < d o c u m e n t M a n a g e m e n t > < _ i p _ U n i f i e d C o m p l i a n c e P o l i c y U I A c t i o n   x m l n s = " h t t p : / / s c h e m a s . m i c r o s o f t . c o m / s h a r e p o i n t / v 3 "   x s i : n i l = " t r u e " / > < I m a g e   x m l n s = " 7 1 a f 3 2 4 3 - 3 d d 4 - 4 a 8 d - 8 c 0 d - d d 7 6 d a 1 f 0 2 a 5 " > < U r l   x s i : n i l = " t r u e " > < / U r l > < D e s c r i p t i o n   x s i : n i l = " t r u e " > < / D e s c r i p t i o n > < / I m a g e > < S t a t u s   x m l n s = " 7 1 a f 3 2 4 3 - 3 d d 4 - 4 a 8 d - 8 c 0 d - d d 7 6 d a 1 f 0 2 a 5 " > N o t   s t a r t e d < / S t a t u s > < B a c k g r o u n d   x m l n s = " 7 1 a f 3 2 4 3 - 3 d d 4 - 4 a 8 d - 8 c 0 d - d d 7 6 d a 1 f 0 2 a 5 " > f a l s e < / B a c k g r o u n d > < _ i p _ U n i f i e d C o m p l i a n c e P o l i c y P r o p e r t i e s   x m l n s = " h t t p : / / s c h e m a s . m i c r o s o f t . c o m / s h a r e p o i n t / v 3 "   x s i : n i l = " t r u e " / > < I m a g e T a g s T a x H T F i e l d   x m l n s = " 7 1 a f 3 2 4 3 - 3 d d 4 - 4 a 8 d - 8 c 0 d - d d 7 6 d a 1 f 0 2 a 5 " > < T e r m s   x m l n s = " h t t p : / / s c h e m a s . m i c r o s o f t . c o m / o f f i c e / i n f o p a t h / 2 0 0 7 / P a r t n e r C o n t r o l s " > < / T e r m s > < / I m a g e T a g s T a x H T F i e l d > < T a x C a t c h A l l   x m l n s = " 2 3 0 e 9 d f 3 - b e 6 5 - 4 c 7 3 - a 9 3 b - d 1 2 3 6 e b d 6 7 7 e "   x s i : n i l = " t r u e " / > < M e d i a S e r v i c e K e y P o i n t s   x m l n s = " 7 1 a f 3 2 4 3 - 3 d d 4 - 4 a 8 d - 8 c 0 d - d d 7 6 d a 1 f 0 2 a 5 "   x s i : n i l = " t r u e " / > < / d o c u m e n t M a n a g e m e n t > < / p : p r o p e r t i e s > 
</file>

<file path=customXml/item2.xml>��< ? m s o - c o n t e n t T y p e ? > < F o r m T e m p l a t e s   x m l n s = " h t t p : / / s c h e m a s . m i c r o s o f t . c o m / s h a r e p o i n t / v 3 / c o n t e n t t y p e / f o r m s " > < D i s p l a y > D o c u m e n t L i b r a r y F o r m < / D i s p l a y > < E d i t > D o c u m e n t L i b r a r y F o r m < / E d i t > < N e w > D o c u m e n t L i b r a r y F o r m < / N e w > < / F o r m T e m p l a t e s > 
</file>

<file path=customXml/item3.xml>��< ? x m l   v e r s i o n = " 1 . 0 " ? > < c t : c o n t e n t T y p e S c h e m a   c t : _ = " "   m a : _ = " "   m a : c o n t e n t T y p e N a m e = " D o c u m e n t "   m a : c o n t e n t T y p e I D = " 0 x 0 1 0 1 0 0 7 9 F 1 1 1 E D 3 5 F 8 C C 4 7 9 4 4 9 6 0 9 E 8 A 0 9 2 3 A 6 "   m a : c o n t e n t T y p e V e r s i o n = " 2 4 "   m a : c o n t e n t T y p e D e s c r i p t i o n = " C r e a t e   a   n e w   d o c u m e n t . "   m a : c o n t e n t T y p e S c o p e = " "   m a : v e r s i o n I D = " 2 d 7 1 4 a 3 2 9 6 d f 1 4 e b a 7 a 1 0 0 b b 6 6 5 4 4 3 c a "   x m l n s : c t = " h t t p : / / s c h e m a s . m i c r o s o f t . c o m / o f f i c e / 2 0 0 6 / m e t a d a t a / c o n t e n t T y p e "   x m l n s : m a = " h t t p : / / s c h e m a s . m i c r o s o f t . c o m / o f f i c e / 2 0 0 6 / m e t a d a t a / p r o p e r t i e s / m e t a A t t r i b u t e s " >  
 < x s d : s c h e m a   t a r g e t N a m e s p a c e = " h t t p : / / s c h e m a s . m i c r o s o f t . c o m / o f f i c e / 2 0 0 6 / m e t a d a t a / p r o p e r t i e s "   m a : r o o t = " t r u e "   m a : f i e l d s I D = " 4 9 5 4 9 b f 4 5 b f b b f b 6 c f f e d 5 2 7 3 8 0 e 7 7 e 1 "   n s 1 : _ = " "   n s 2 : _ = " "   n s 3 : _ = " "   n s 4 : _ = " " 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
 < x s d : i m p o r t   n a m e s p a c e = " h t t p : / / s c h e m a s . m i c r o s o f t . c o m / s h a r e p o i n t / v 3 " / >  
 < x s d : i m p o r t   n a m e s p a c e = " 7 1 a f 3 2 4 3 - 3 d d 4 - 4 a 8 d - 8 c 0 d - d d 7 6 d a 1 f 0 2 a 5 " / >  
 < x s d : i m p o r t   n a m e s p a c e = " 1 6 c 0 5 7 2 7 - a a 7 5 - 4 e 4 a - 9 b 5 f - 8 a 8 0 a 1 1 6 5 8 9 1 " / >  
 < x s d : i m p o r t   n a m e s p a c e = " 2 3 0 e 9 d f 3 - b e 6 5 - 4 c 7 3 - a 9 3 b - d 1 2 3 6 e b d 6 7 7 e " / >  
 < x s d : e l e m e n t   n a m e = " p r o p e r t i e s " >  
 < x s d : c o m p l e x T y p e >  
 < x s d : s e q u e n c e >  
 < x s d : e l e m e n t   n a m e = " d o c u m e n t M a n a g e m e n t " >  
 < x s d : c o m p l e x T y p e >  
 < x s d : a l l >  
 < x s d : e l e m e n t   r e f = " n s 2 : S t a t u s "   m i n O c c u r s = " 0 " / >  
 < x s d : e l e m e n t   r e f = " n s 2 : I m a g e "   m i n O c c u r s = " 0 " / >  
 < x s d : e l e m e n t   r e f = " n s 2 : M e d i a S e r v i c e M e t a d a t a "   m i n O c c u r s = " 0 " / >  
 < x s d : e l e m e n t   r e f = " n s 2 : M e d i a S e r v i c e F a s t M e t a d a t a "   m i n O c c u r s = " 0 " / >  
 < x s d : e l e m e n t   r e f = " n s 2 : M e d i a S e r v i c e O C R "   m i n O c c u r s = " 0 " / >  
 < x s d : e l e m e n t   r e f = " n s 2 : M e d i a S e r v i c e A u t o T a g s "   m i n O c c u r s = " 0 " / >  
 < x s d : e l e m e n t   r e f = " n s 2 : M e d i a S e r v i c e E v e n t H a s h C o d e "   m i n O c c u r s = " 0 " / >  
 < x s d : e l e m e n t   r e f = " n s 2 : M e d i a S e r v i c e G e n e r a t i o n T i m e "   m i n O c c u r s = " 0 " / >  
 < x s d : e l e m e n t   r e f = " n s 3 : S h a r e d W i t h U s e r s "   m i n O c c u r s = " 0 " / >  
 < x s d : e l e m e n t   r e f = " n s 3 : S h a r e d W i t h D e t a i l s "   m i n O c c u r s = " 0 " / >  
 < x s d : e l e m e n t   r e f = " n s 2 : M e d i a S e r v i c e A u t o K e y P o i n t s "   m i n O c c u r s = " 0 " / >  
 < x s d : e l e m e n t   r e f = " n s 2 : M e d i a S e r v i c e K e y P o i n t s "   m i n O c c u r s = " 0 " / >  
 < x s d : e l e m e n t   r e f = " n s 2 : M e d i a S e r v i c e D a t e T a k e n "   m i n O c c u r s = " 0 " / >  
 < x s d : e l e m e n t   r e f = " n s 1 : _ i p _ U n i f i e d C o m p l i a n c e P o l i c y P r o p e r t i e s "   m i n O c c u r s = " 0 " / >  
 < x s d : e l e m e n t   r e f = " n s 1 : _ i p _ U n i f i e d C o m p l i a n c e P o l i c y U I A c t i o n "   m i n O c c u r s = " 0 " / >  
 < x s d : e l e m e n t   r e f = " n s 4 : T a x C a t c h A l l "   m i n O c c u r s = " 0 " / >  
 < x s d : e l e m e n t   r e f = " n s 2 : I m a g e T a g s T a x H T F i e l d "   m i n O c c u r s = " 0 " / >  
 < x s d : e l e m e n t   r e f = " n s 2 : M e d i a S e r v i c e L o c a t i o n "   m i n O c c u r s = " 0 " / >  
 < x s d : e l e m e n t   r e f = " n s 2 : M e d i a L e n g t h I n S e c o n d s "   m i n O c c u r s = " 0 " / >  
 < x s d : e l e m e n t   r e f = " n s 2 : B a c k g r o u n d "   m i n O c c u r s = " 0 " / >  
 < / x s d : a l l >  
 < / x s d : c o m p l e x T y p e >  
 < / x s d : e l e m e n t >  
 < / x s d : s e q u e n c e >  
 < / x s d : c o m p l e x T y p e >  
 < / x s d : e l e m e n t >  
 < / x s d : s c h e m a >  
 < x s d : s c h e m a   t a r g e t N a m e s p a c e = " h t t p : / / s c h e m a s . m i c r o s o f t . c o m / s h a r e p o i n t / v 3 "   e l e m e n t F o r m D e f a u l t = " q u a l i f i e d "   x m l n s : x s d = " h t t p : / / w w w . w 3 . o r g / 2 0 0 1 / X M L S c h e m a "   x m l n s : x s = " h t t p : / / w w w . w 3 . o r g / 2 0 0 1 / X M L S c h e m a "   x m l n s : d m s = " h t t p : / / s c h e m a s . m i c r o s o f t . c o m / o f f i c e / 2 0 0 6 / d o c u m e n t M a n a g e m e n t / t y p e s "   x m l n s : p c = " h t t p : / / s c h e m a s . m i c r o s o f t . c o m / o f f i c e / i n f o p a t h / 2 0 0 7 / P a r t n e r C o n t r o l s " >  
 < x s d : i m p o r t   n a m e s p a c e = " h t t p : / / s c h e m a s . m i c r o s o f t . c o m / o f f i c e / 2 0 0 6 / d o c u m e n t M a n a g e m e n t / t y p e s " / >  
 < x s d : i m p o r t   n a m e s p a c e = " h t t p : / / s c h e m a s . m i c r o s o f t . c o m / o f f i c e / i n f o p a t h / 2 0 0 7 / P a r t n e r C o n t r o l s " / >  
 < x s d : e l e m e n t   n a m e = " _ i p _ U n i f i e d C o m p l i a n c e P o l i c y P r o p e r t i e s "   m a : i n d e x = " 2 0 "   n i l l a b l e = " t r u e "   m a : d i s p l a y N a m e = " U n i f i e d   C o m p l i a n c e   P o l i c y   P r o p e r t i e s "   m a : h i d d e n = " t r u e "   m a : i n t e r n a l N a m e = " _ i p _ U n i f i e d C o m p l i a n c e P o l i c y P r o p e r t i e s "   m a : r e a d O n l y = " f a l s e " >  
 < x s d : s i m p l e T y p e >  
 < x s d : r e s t r i c t i o n   b a s e = " d m s : N o t e " / >  
 < / x s d : s i m p l e T y p e >  
 < / x s d : e l e m e n t >  
 < x s d : e l e m e n t   n a m e = " _ i p _ U n i f i e d C o m p l i a n c e P o l i c y U I A c t i o n "   m a : i n d e x = " 2 1 "   n i l l a b l e = " t r u e "   m a : d i s p l a y N a m e = " U n i f i e d   C o m p l i a n c e   P o l i c y   U I   A c t i o n "   m a : h i d d e n = " t r u e "   m a : i n t e r n a l N a m e = " _ i p _ U n i f i e d C o m p l i a n c e P o l i c y U I A c t i o n "   m a : r e a d O n l y = " f a l s e " >  
 < x s d : s i m p l e T y p e >  
 < x s d : r e s t r i c t i o n   b a s e = " d m s : T e x t " / >  
 < / x s d : s i m p l e T y p e >  
 < / x s d : e l e m e n t >  
 < / x s d : s c h e m a >  
 < x s d : s c h e m a   t a r g e t N a m e s p a c e = " 7 1 a f 3 2 4 3 - 3 d d 4 - 4 a 8 d - 8 c 0 d - d d 7 6 d a 1 f 0 2 a 5 "   e l e m e n t F o r m D e f a u l t = " q u a l i f i e d "   x m l n s : x s d = " h t t p : / / w w w . w 3 . o r g / 2 0 0 1 / X M L S c h e m a "   x m l n s : x s = " h t t p : / / w w w . w 3 . o r g / 2 0 0 1 / X M L S c h e m a "   x m l n s : d m s = " h t t p : / / s c h e m a s . m i c r o s o f t . c o m / o f f i c e / 2 0 0 6 / d o c u m e n t M a n a g e m e n t / t y p e s "   x m l n s : p c = " h t t p : / / s c h e m a s . m i c r o s o f t . c o m / o f f i c e / i n f o p a t h / 2 0 0 7 / P a r t n e r C o n t r o l s " >  
 < x s d : i m p o r t   n a m e s p a c e = " h t t p : / / s c h e m a s . m i c r o s o f t . c o m / o f f i c e / 2 0 0 6 / d o c u m e n t M a n a g e m e n t / t y p e s " / >  
 < x s d : i m p o r t   n a m e s p a c e = " h t t p : / / s c h e m a s . m i c r o s o f t . c o m / o f f i c e / i n f o p a t h / 2 0 0 7 / P a r t n e r C o n t r o l s " / >  
 < x s d : e l e m e n t   n a m e = " S t a t u s "   m a : i n d e x = " 2 "   n i l l a b l e = " t r u e "   m a : d i s p l a y N a m e = " S t a t u s "   m a : d e f a u l t = " N o t   s t a r t e d "   m a : f o r m a t = " D r o p d o w n "   m a : i n t e r n a l N a m e = " S t a t u s "   m a : r e a d O n l y = " f a l s e " >  
 < x s d : s i m p l e T y p e >  
 < x s d : r e s t r i c t i o n   b a s e = " d m s : C h o i c e " >  
 < x s d : e n u m e r a t i o n   v a l u e = " N o t   s t a r t e d " / >  
 < x s d : e n u m e r a t i o n   v a l u e = " I n   P r o g r e s s " / >  
 < x s d : e n u m e r a t i o n   v a l u e = " C o m p l e t e d " / >  
 < / x s d : r e s t r i c t i o n >  
 < / x s d : s i m p l e T y p e >  
 < / x s d : e l e m e n t >  
 < x s d : e l e m e n t   n a m e = " I m a g e "   m a : i n d e x = " 3 "   n i l l a b l e = " t r u e "   m a : d i s p l a y N a m e = " I m a g e "   m a : f o r m a t = " I m a g e "   m a : i n t e r n a l N a m e = " I m a g e "   m a : r e a d O n l y = " f a l s e " >  
 < x s d : c o m p l e x T y p e >  
 < x s d : c o m p l e x C o n t e n t >  
 < x s d : e x t e n s i o n   b a s e = " d m s : U R L " >  
 < x s d : s e q u e n c e >  
 < x s d : e l e m e n t   n a m e = " U r l "   t y p e = " d m s : V a l i d U r l "   m i n O c c u r s = " 0 "   n i l l a b l e = " t r u e " / >  
 < x s d : e l e m e n t   n a m e = " D e s c r i p t i o n "   t y p e = " x s d : s t r i n g "   n i l l a b l e = " t r u e " / >  
 < / x s d : s e q u e n c e >  
 < / x s d : e x t e n s i o n >  
 < / x s d : c o m p l e x C o n t e n t >  
 < / x s d : c o m p l e x T y p e >  
 < / x s d : e l e m e n t >  
 < x s d : e l e m e n t   n a m e = " M e d i a S e r v i c e M e t a d a t a "   m a : i n d e x = " 8 "   n i l l a b l e = " t r u e "   m a : d i s p l a y N a m e = " M e d i a S e r v i c e M e t a d a t a "   m a : h i d d e n = " t r u e "   m a : i n t e r n a l N a m e = " M e d i a S e r v i c e M e t a d a t a "   m a : r e a d O n l y = " t r u e " >  
 < x s d : s i m p l e T y p e >  
 < x s d : r e s t r i c t i o n   b a s e = " d m s : N o t e " / >  
 < / x s d : s i m p l e T y p e >  
 < / x s d : e l e m e n t >  
 < x s d : e l e m e n t   n a m e = " M e d i a S e r v i c e F a s t M e t a d a t a "   m a : i n d e x = " 9 "   n i l l a b l e = " t r u e "   m a : d i s p l a y N a m e = " M e d i a S e r v i c e F a s t M e t a d a t a "   m a : h i d d e n = " t r u e "   m a : i n t e r n a l N a m e = " M e d i a S e r v i c e F a s t M e t a d a t a "   m a : r e a d O n l y = " t r u e " >  
 < x s d : s i m p l e T y p e >  
 < x s d : r e s t r i c t i o n   b a s e = " d m s : N o t e " / >  
 < / x s d : s i m p l e T y p e >  
 < / x s d : e l e m e n t >  
 < x s d : e l e m e n t   n a m e = " M e d i a S e r v i c e O C R "   m a : i n d e x = " 1 0 "   n i l l a b l e = " t r u e "   m a : d i s p l a y N a m e = " M e d i a S e r v i c e O C R "   m a : h i d d e n = " t r u e "   m a : i n t e r n a l N a m e = " M e d i a S e r v i c e O C R "   m a : r e a d O n l y = " t r u e " >  
 < x s d : s i m p l e T y p e >  
 < x s d : r e s t r i c t i o n   b a s e = " d m s : N o t e " / >  
 < / x s d : s i m p l e T y p e >  
 < / x s d : e l e m e n t >  
 < x s d : e l e m e n t   n a m e = " M e d i a S e r v i c e A u t o T a g s "   m a : i n d e x = " 1 1 "   n i l l a b l e = " t r u e "   m a : d i s p l a y N a m e = " M e d i a S e r v i c e A u t o T a g s "   m a : h i d d e n = " t r u e "   m a : i n t e r n a l N a m e = " M e d i a S e r v i c e A u t o T a g s "   m a : r e a d O n l y = " t r u e " >  
 < x s d : s i m p l e T y p e >  
 < x s d : r e s t r i c t i o n   b a s e = " d m s : T e x t " / >  
 < / x s d : s i m p l e T y p e >  
 < / x s d : e l e m e n t >  
 < x s d : e l e m e n t   n a m e = " M e d i a S e r v i c e E v e n t H a s h C o d e "   m a : i n d e x = " 1 2 "   n i l l a b l e = " t r u e "   m a : d i s p l a y N a m e = " M e d i a S e r v i c e E v e n t H a s h C o d e "   m a : h i d d e n = " t r u e "   m a : i n t e r n a l N a m e = " M e d i a S e r v i c e E v e n t H a s h C o d e "   m a : r e a d O n l y = " t r u e " >  
 < x s d : s i m p l e T y p e >  
 < x s d : r e s t r i c t i o n   b a s e = " d m s : T e x t " / >  
 < / x s d : s i m p l e T y p e >  
 < / x s d : e l e m e n t >  
 < x s d : e l e m e n t   n a m e = " M e d i a S e r v i c e G e n e r a t i o n T i m e "   m a : i n d e x = " 1 3 "   n i l l a b l e = " t r u e "   m a : d i s p l a y N a m e = " M e d i a S e r v i c e G e n e r a t i o n T i m e "   m a : h i d d e n = " t r u e "   m a : i n t e r n a l N a m e = " M e d i a S e r v i c e G e n e r a t i o n T i m e "   m a : r e a d O n l y = " t r u e " >  
 < x s d : s i m p l e T y p e >  
 < x s d : r e s t r i c t i o n   b a s e = " d m s : T e x t " / >  
 < / x s d : s i m p l e T y p e >  
 < / x s d : e l e m e n t >  
 < x s d : e l e m e n t   n a m e = " M e d i a S e r v i c e A u t o K e y P o i n t s "   m a : i n d e x = " 1 6 "   n i l l a b l e = " t r u e "   m a : d i s p l a y N a m e = " M e d i a S e r v i c e A u t o K e y P o i n t s "   m a : h i d d e n = " t r u e "   m a : i n t e r n a l N a m e = " M e d i a S e r v i c e A u t o K e y P o i n t s "   m a : r e a d O n l y = " t r u e " >  
 < x s d : s i m p l e T y p e >  
 < x s d : r e s t r i c t i o n   b a s e = " d m s : N o t e " / >  
 < / x s d : s i m p l e T y p e >  
 < / x s d : e l e m e n t >  
 < x s d : e l e m e n t   n a m e = " M e d i a S e r v i c e K e y P o i n t s "   m a : i n d e x = " 1 7 "   n i l l a b l e = " t r u e "   m a : d i s p l a y N a m e = " K e y P o i n t s "   m a : h i d d e n = " t r u e "   m a : i n t e r n a l N a m e = " M e d i a S e r v i c e K e y P o i n t s "   m a : r e a d O n l y = " f a l s e " >  
 < x s d : s i m p l e T y p e >  
 < x s d : r e s t r i c t i o n   b a s e = " d m s : N o t e " / >  
 < / x s d : s i m p l e T y p e >  
 < / x s d : e l e m e n t >  
 < x s d : e l e m e n t   n a m e = " M e d i a S e r v i c e D a t e T a k e n "   m a : i n d e x = " 1 8 "   n i l l a b l e = " t r u e "   m a : d i s p l a y N a m e = " M e d i a S e r v i c e D a t e T a k e n "   m a : h i d d e n = " t r u e "   m a : i n t e r n a l N a m e = " M e d i a S e r v i c e D a t e T a k e n "   m a : r e a d O n l y = " t r u e " >  
 < x s d : s i m p l e T y p e >  
 < x s d : r e s t r i c t i o n   b a s e = " d m s : T e x t " / >  
 < / x s d : s i m p l e T y p e >  
 < / x s d : e l e m e n t >  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
 < x s d : c o m p l e x T y p e >  
 < x s d : s e q u e n c e >  
 < x s d : e l e m e n t   r e f = " p c : T e r m s "   m i n O c c u r s = " 0 "   m a x O c c u r s = " 1 " > < / x s d : e l e m e n t >  
 < / x s d : s e q u e n c e >  
 < / x s d : c o m p l e x T y p e >  
 < / x s d : e l e m e n t >  
 < x s d : e l e m e n t   n a m e = " M e d i a S e r v i c e L o c a t i o n "   m a : i n d e x = " 2 6 "   n i l l a b l e = " t r u e "   m a : d i s p l a y N a m e = " L o c a t i o n "   m a : h i d d e n = " t r u e "   m a : i n t e r n a l N a m e = " M e d i a S e r v i c e L o c a t i o n "   m a : r e a d O n l y = " t r u e " >  
 < x s d : s i m p l e T y p e >  
 < x s d : r e s t r i c t i o n   b a s e = " d m s : T e x t " / >  
 < / x s d : s i m p l e T y p e >  
 < / x s d : e l e m e n t >  
 < x s d : e l e m e n t   n a m e = " M e d i a L e n g t h I n S e c o n d s "   m a : i n d e x = " 2 7 "   n i l l a b l e = " t r u e "   m a : d i s p l a y N a m e = " M e d i a L e n g t h I n S e c o n d s "   m a : h i d d e n = " t r u e "   m a : i n t e r n a l N a m e = " M e d i a L e n g t h I n S e c o n d s "   m a : r e a d O n l y = " t r u e " >  
 < x s d : s i m p l e T y p e >  
 < x s d : r e s t r i c t i o n   b a s e = " d m s : U n k n o w n " / >  
 < / x s d : s i m p l e T y p e >  
 < / x s d : e l e m e n t >  
 < x s d : e l e m e n t   n a m e = " B a c k g r o u n d "   m a : i n d e x = " 2 8 "   n i l l a b l e = " t r u e "   m a : d i s p l a y N a m e = " B a c k g r o u n d "   m a : d e f a u l t = " 0 "   m a : f o r m a t = " D r o p d o w n "   m a : i n t e r n a l N a m e = " B a c k g r o u n d " >  
 < x s d : s i m p l e T y p e >  
 < x s d : r e s t r i c t i o n   b a s e = " d m s : B o o l e a n " / >  
 < / x s d : s i m p l e T y p e >  
 < / x s d : e l e m e n t >  
 < / x s d : s c h e m a >  
 < x s d : s c h e m a   t a r g e t N a m e s p a c e = " 1 6 c 0 5 7 2 7 - a a 7 5 - 4 e 4 a - 9 b 5 f - 8 a 8 0 a 1 1 6 5 8 9 1 "   e l e m e n t F o r m D e f a u l t = " q u a l i f i e d "   x m l n s : x s d = " h t t p : / / w w w . w 3 . o r g / 2 0 0 1 / X M L S c h e m a "   x m l n s : x s = " h t t p : / / w w w . w 3 . o r g / 2 0 0 1 / X M L S c h e m a "   x m l n s : d m s = " h t t p : / / s c h e m a s . m i c r o s o f t . c o m / o f f i c e / 2 0 0 6 / d o c u m e n t M a n a g e m e n t / t y p e s "   x m l n s : p c = " h t t p : / / s c h e m a s . m i c r o s o f t . c o m / o f f i c e / i n f o p a t h / 2 0 0 7 / P a r t n e r C o n t r o l s " >  
 < x s d : i m p o r t   n a m e s p a c e = " h t t p : / / s c h e m a s . m i c r o s o f t . c o m / o f f i c e / 2 0 0 6 / d o c u m e n t M a n a g e m e n t / t y p e s " / >  
 < x s d : i m p o r t   n a m e s p a c e = " h t t p : / / s c h e m a s . m i c r o s o f t . c o m / o f f i c e / i n f o p a t h / 2 0 0 7 / P a r t n e r C o n t r o l s " / >  
 < x s d : e l e m e n t   n a m e = " S h a r e d W i t h U s e r s "   m a : i n d e x = " 1 4 "   n i l l a b l e = " t r u e "   m a : d i s p l a y N a m e = " S h a r e d   W i t h "   m a : h i d d e n = " t r u e "   m a : i n t e r n a l N a m e = " S h a r e d W i t h U s e r s "   m a : r e a d O n l y = " t r u e " >  
 < x s d : c o m p l e x T y p e >  
 < x s d : c o m p l e x C o n t e n t >  
 < x s d : e x t e n s i o n   b a s e = " d m s : U s e r M u l t i " >  
 < x s d : s e q u e n c e >  
 < x s d : e l e m e n t   n a m e = " U s e r I n f o "   m i n O c c u r s = " 0 "   m a x O c c u r s = " u n b o u n d e d " >  
 < x s d : c o m p l e x T y p e >  
 < x s d : s e q u e n c e >  
 < x s d : e l e m e n t   n a m e = " D i s p l a y N a m e "   t y p e = " x s d : s t r i n g "   m i n O c c u r s = " 0 " / >  
 < x s d : e l e m e n t   n a m e = " A c c o u n t I d "   t y p e = " d m s : U s e r I d "   m i n O c c u r s = " 0 "   n i l l a b l e = " t r u e " / >  
 < x s d : e l e m e n t   n a m e = " A c c o u n t T y p e "   t y p e = " x s d : s t r i n g "   m i n O c c u r s = " 0 " / >  
 < / x s d : s e q u e n c e >  
 < / x s d : c o m p l e x T y p e >  
 < / x s d : e l e m e n t >  
 < / x s d : s e q u e n c e >  
 < / x s d : e x t e n s i o n >  
 < / x s d : c o m p l e x C o n t e n t >  
 < / x s d : c o m p l e x T y p e >  
 < / x s d : e l e m e n t >  
 < x s d : e l e m e n t   n a m e = " S h a r e d W i t h D e t a i l s "   m a : i n d e x = " 1 5 "   n i l l a b l e = " t r u e "   m a : d i s p l a y N a m e = " S h a r e d   W i t h   D e t a i l s "   m a : h i d d e n = " t r u e "   m a : i n t e r n a l N a m e = " S h a r e d W i t h D e t a i l s "   m a : r e a d O n l y = " t r u e " >  
 < x s d : s i m p l e T y p e >  
 < x s d : r e s t r i c t i o n   b a s e = " d m s : N o t e " / >  
 < / x s d : s i m p l e T y p e >  
 < / x s d : e l e m e n t >  
 < / x s d : s c h e m a >  
 < x s d : s c h e m a   t a r g e t N a m e s p a c e = " 2 3 0 e 9 d f 3 - b e 6 5 - 4 c 7 3 - a 9 3 b - d 1 2 3 6 e b d 6 7 7 e "   e l e m e n t F o r m D e f a u l t = " q u a l i f i e d "   x m l n s : x s d = " h t t p : / / w w w . w 3 . o r g / 2 0 0 1 / X M L S c h e m a "   x m l n s : x s = " h t t p : / / w w w . w 3 . o r g / 2 0 0 1 / X M L S c h e m a "   x m l n s : d m s = " h t t p : / / s c h e m a s . m i c r o s o f t . c o m / o f f i c e / 2 0 0 6 / d o c u m e n t M a n a g e m e n t / t y p e s "   x m l n s : p c = " h t t p : / / s c h e m a s . m i c r o s o f t . c o m / o f f i c e / i n f o p a t h / 2 0 0 7 / P a r t n e r C o n t r o l s " >  
 < x s d : i m p o r t   n a m e s p a c e = " h t t p : / / s c h e m a s . m i c r o s o f t . c o m / o f f i c e / 2 0 0 6 / d o c u m e n t M a n a g e m e n t / t y p e s " / >  
 < x s d : i m p o r t   n a m e s p a c e = " h t t p : / / s c h e m a s . m i c r o s o f t . c o m / o f f i c e / i n f o p a t h / 2 0 0 7 / P a r t n e r C o n t r o l s " / >  
 < x s d : e l e m e n t   n a m e = " T a x C a t c h A l l "   m a : i n d e x = " 2 3 "   n i l l a b l e = " t r u e "   m a : d i s p l a y N a m e = " T a x o n o m y   C a t c h   A l l   C o l u m n "   m a : h i d d e n = " t r u e "   m a : l i s t = " { 3 f 6 b f c b c - 3 d b 3 - 4 a e 6 - b d 7 6 - 3 2 6 f 0 7 9 8 a d 2 8 } "   m a : i n t e r n a l N a m e = " T a x C a t c h A l l "   m a : r e a d O n l y = " f a l s e "   m a : s h o w F i e l d = " C a t c h A l l D a t a "   m a : w e b = " 1 6 c 0 5 7 2 7 - a a 7 5 - 4 e 4 a - 9 b 5 f - 8 a 8 0 a 1 1 6 5 8 9 1 " >  
 < x s d : c o m p l e x T y p e >  
 < x s d : c o m p l e x C o n t e n t >  
 < x s d : e x t e n s i o n   b a s e = " d m s : M u l t i C h o i c e L o o k u p " >  
 < x s d : s e q u e n c e >  
 < x s d : e l e m e n t   n a m e = " V a l u e "   t y p e = " d m s : L o o k u p "   m a x O c c u r s = " u n b o u n d e d "   m i n O c c u r s = " 0 "   n i l l a b l e = " t r u e " / >  
 < / x s d : s e q u e n c e >  
 < / x s d : e x t e n s i o n >  
 < / x s d : c o m p l e x C o n t e n t >  
 < / x s d : c o m p l e x T y p e >  
 < / x s d : e l e m e n t >  
 < / x s d : s c h e m a >  
 < x s d : s c h e m a   t a r g e t N a m e s p a c e = " h t t p : / / s c h e m a s . o p e n x m l f o r m a t s . o r g / p a c k a g e / 2 0 0 6 / m e t a d a t a / c o r e - p r o p e r t i e s "   e l e m e n t F o r m D e f a u l t = " q u a l i f i e d "   a t t r i b u t e F o r m D e f a u l t = " u n q u a l i f i e d "   b l o c k D e f a u l t = " # a l l "   x m l n s = " h t t p : / / s c h e m a s . o p e n x m l f o r m a t s . o r g / p a c k a g e / 2 0 0 6 / m e t a d a t a / c o r e - p r o p e r t i e s "   x m l n s : x s d = " h t t p : / / w w w . w 3 . o r g / 2 0 0 1 / X M L S c h e m a "   x m l n s : x s i = " h t t p : / / w w w . w 3 . o r g / 2 0 0 1 / X M L S c h e m a - i n s t a n c e "   x m l n s : d c = " h t t p : / / p u r l . o r g / d c / e l e m e n t s / 1 . 1 / "   x m l n s : d c t e r m s = " h t t p : / / p u r l . o r g / d c / t e r m s / "   x m l n s : o d o c = " h t t p : / / s c h e m a s . m i c r o s o f t . c o m / i n t e r n a l / o b d " >  
 < x s d : i m p o r t   n a m e s p a c e = " h t t p : / / p u r l . o r g / d c / e l e m e n t s / 1 . 1 / "   s c h e m a L o c a t i o n = " h t t p : / / d u b l i n c o r e . o r g / s c h e m a s / x m l s / q d c / 2 0 0 3 / 0 4 / 0 2 / d c . x s d " / >  
 < x s d : i m p o r t   n a m e s p a c e = " h t t p : / / p u r l . o r g / d c / t e r m s / "   s c h e m a L o c a t i o n = " h t t p : / / d u b l i n c o r e . o r g / s c h e m a s / x m l s / q d c / 2 0 0 3 / 0 4 / 0 2 / d c t e r m s . x s d " / >  
 < x s d : e l e m e n t   n a m e = " c o r e P r o p e r t i e s "   t y p e = " C T _ c o r e P r o p e r t i e s " / >  
 < x s d : c o m p l e x T y p e   n a m e = " C T _ c o r e P r o p e r t i e s " >  
 < x s d : a l l >  
 < x s d : e l e m e n t   r e f = " d c : c r e a t o r "   m i n O c c u r s = " 0 "   m a x O c c u r s = " 1 " / >  
 < x s d : e l e m e n t   r e f = " d c t e r m s : c r e a t e d "   m i n O c c u r s = " 0 "   m a x O c c u r s = " 1 " / >  
 < x s d : e l e m e n t   r e f = " d c : i d e n t i f i e r "   m i n O c c u r s = " 0 "   m a x O c c u r s = " 1 " / >  
 < x s d : e l e m e n t   n a m e = " c o n t e n t T y p e "   m i n O c c u r s = " 0 "   m a x O c c u r s = " 1 "   t y p e = " x s d : s t r i n g "   m a : d i s p l a y N a m e = " C o n t e n t   T y p e " / >  
 < x s d : e l e m e n t   r e f = " d c : t i t l e "   m i n O c c u r s = " 0 "   m a x O c c u r s = " 1 "   m a : i n d e x = " 1 "   m a : d i s p l a y N a m e = " T i t l e " / >  
 < x s d : e l e m e n t   r e f = " d c : s u b j e c t "   m i n O c c u r s = " 0 "   m a x O c c u r s = " 1 " / >  
 < x s d : e l e m e n t   r e f = " d c : d e s c r i p t i o n "   m i n O c c u r s = " 0 "   m a x O c c u r s = " 1 " / >  
 < x s d : e l e m e n t   n a m e = " k e y w o r d s "   m i n O c c u r s = " 0 "   m a x O c c u r s = " 1 "   t y p e = " x s d : s t r i n g " / >  
 < x s d : e l e m e n t   r e f = " d c : l a n g u a g e "   m i n O c c u r s = " 0 "   m a x O c c u r s = " 1 " / >  
 < x s d : e l e m e n t   n a m e = " c a t e g o r y "   m i n O c c u r s = " 0 "   m a x O c c u r s = " 1 "   t y p e = " x s d : s t r i n g " / >  
 < x s d : e l e m e n t   n a m e = " v e r s i o n "   m i n O c c u r s = " 0 "   m a x O c c u r s = " 1 "   t y p e = " x s d : s t r i n g " / >  
 < x s d : e l e m e n t   n a m e = " r e v i s i o n "   m i n O c c u r s = " 0 "   m a x O c c u r s = " 1 "   t y p e = " x s d : s t r i n g " >  
 < x s d : a n n o t a t i o n >  
 < x s d : d o c u m e n t a t i o n >  
                                                 T h i s   v a l u e   i n d i c a t e s   t h e   n u m b e r   o f   s a v e s   o r   r e v i s i o n s .   T h e   a p p l i c a t i o n   i s   r e s p o n s i b l e   f o r   u p d a t i n g   t h i s   v a l u e   a f t e r   e a c h   r e v i s i o n .  
                                         < / x s d : d o c u m e n t a t i o n >  
 < / x s d : a n n o t a t i o n >  
 < / x s d : e l e m e n t >  
 < x s d : e l e m e n t   n a m e = " l a s t M o d i f i e d B y "   m i n O c c u r s = " 0 "   m a x O c c u r s = " 1 "   t y p e = " x s d : s t r i n g " / >  
 < x s d : e l e m e n t   r e f = " d c t e r m s : m o d i f i e d "   m i n O c c u r s = " 0 "   m a x O c c u r s = " 1 " / >  
 < x s d : e l e m e n t   n a m e = " c o n t e n t S t a t u s "   m i n O c c u r s = " 0 "   m a x O c c u r s = " 1 "   t y p e = " x s d : s t r i n g " / >  
 < / x s d : a l l >  
 < / x s d : c o m p l e x T y p e >  
 < / x s d : s c h e m a >  
 < x s : s c h e m a   t a r g e t N a m e s p a c e = " h t t p : / / s c h e m a s . m i c r o s o f t . c o m / o f f i c e / i n f o p a t h / 2 0 0 7 / P a r t n e r C o n t r o l s "   e l e m e n t F o r m D e f a u l t = " q u a l i f i e d "   a t t r i b u t e F o r m D e f a u l t = " u n q u a l i f i e d "   x m l n s : p c = " h t t p : / / s c h e m a s . m i c r o s o f t . c o m / o f f i c e / i n f o p a t h / 2 0 0 7 / P a r t n e r C o n t r o l s "   x m l n s : x s = " h t t p : / / w w w . w 3 . o r g / 2 0 0 1 / X M L S c h e m a " >  
 < x s : e l e m e n t   n a m e = " P e r s o n " >  
 < x s : c o m p l e x T y p e >  
 < x s : s e q u e n c e >  
 < x s : e l e m e n t   r e f = " p c : D i s p l a y N a m e "   m i n O c c u r s = " 0 " > < / x s : e l e m e n t >  
 < x s : e l e m e n t   r e f = " p c : A c c o u n t I d "   m i n O c c u r s = " 0 " > < / x s : e l e m e n t >  
 < x s : e l e m e n t   r e f = " p c : A c c o u n t T y p e "   m i n O c c u r s = " 0 " > < / x s : e l e m e n t >  
 < / x s : s e q u e n c e >  
 < / x s : c o m p l e x T y p e >  
 < / x s : e l e m e n t >  
 < x s : e l e m e n t   n a m e = " D i s p l a y N a m e "   t y p e = " x s : s t r i n g " > < / x s : e l e m e n t >  
 < x s : e l e m e n t   n a m e = " A c c o u n t I d "   t y p e = " x s : s t r i n g " > < / x s : e l e m e n t >  
 < x s : e l e m e n t   n a m e = " A c c o u n t T y p e "   t y p e = " x s : s t r i n g " > < / x s : e l e m e n t >  
 < x s : e l e m e n t   n a m e = " B D C A s s o c i a t e d E n t i t y " >  
 < x s : c o m p l e x T y p e >  
 < x s : s e q u e n c e >  
 < x s : e l e m e n t   r e f = " p c : B D C E n t i t y "   m i n O c c u r s = " 0 "   m a x O c c u r s = " u n b o u n d e d " > < / x s : e l e m e n t >  
 < / x s : s e q u e n c e >  
 < x s : a t t r i b u t e   r e f = " p c : E n t i t y N a m e s p a c e " > < / x s : a t t r i b u t e >  
 < x s : a t t r i b u t e   r e f = " p c : E n t i t y N a m e " > < / x s : a t t r i b u t e >  
 < x s : a t t r i b u t e   r e f = " p c : S y s t e m I n s t a n c e N a m e " > < / x s : a t t r i b u t e >  
 < x s : a t t r i b u t e   r e f = " p c : A s s o c i a t i o n N a m e " > < / x s : a t t r i b u t e >  
 < / x s : c o m p l e x T y p e >  
 < / x s : e l e m e n t >  
 < x s : a t t r i b u t e   n a m e = " E n t i t y N a m e s p a c e "   t y p e = " x s : s t r i n g " > < / x s : a t t r i b u t e >  
 < x s : a t t r i b u t e   n a m e = " E n t i t y N a m e "   t y p e = " x s : s t r i n g " > < / x s : a t t r i b u t e >  
 < x s : a t t r i b u t e   n a m e = " S y s t e m I n s t a n c e N a m e "   t y p e = " x s : s t r i n g " > < / x s : a t t r i b u t e >  
 < x s : a t t r i b u t e   n a m e = " A s s o c i a t i o n N a m e "   t y p e = " x s : s t r i n g " > < / x s : a t t r i b u t e >  
 < x s : e l e m e n t   n a m e = " B D C E n t i t y " >  
 < x s : c o m p l e x T y p e >  
 < x s : s e q u e n c e >  
 < x s : e l e m e n t   r e f = " p c : E n t i t y D i s p l a y N a m e "   m i n O c c u r s = " 0 " > < / x s : e l e m e n t >  
 < x s : e l e m e n t   r e f = " p c : E n t i t y I n s t a n c e R e f e r e n c e "   m i n O c c u r s = " 0 " > < / x s : e l e m e n t >  
 < x s : e l e m e n t   r e f = " p c : E n t i t y I d 1 "   m i n O c c u r s = " 0 " > < / x s : e l e m e n t >  
 < x s : e l e m e n t   r e f = " p c : E n t i t y I d 2 "   m i n O c c u r s = " 0 " > < / x s : e l e m e n t >  
 < x s : e l e m e n t   r e f = " p c : E n t i t y I d 3 "   m i n O c c u r s = " 0 " > < / x s : e l e m e n t >  
 < x s : e l e m e n t   r e f = " p c : E n t i t y I d 4 "   m i n O c c u r s = " 0 " > < / x s : e l e m e n t >  
 < x s : e l e m e n t   r e f = " p c : E n t i t y I d 5 "   m i n O c c u r s = " 0 " > < / x s : e l e m e n t >  
 < / x s : s e q u e n c e >  
 < / x s : c o m p l e x T y p e >  
 < / x s : e l e m e n t >  
 < x s : e l e m e n t   n a m e = " E n t i t y D i s p l a y N a m e "   t y p e = " x s : s t r i n g " > < / x s : e l e m e n t >  
 < x s : e l e m e n t   n a m e = " E n t i t y I n s t a n c e R e f e r e n c e "   t y p e = " x s : s t r i n g " > < / x s : e l e m e n t >  
 < x s : e l e m e n t   n a m e = " E n t i t y I d 1 "   t y p e = " x s : s t r i n g " > < / x s : e l e m e n t >  
 < x s : e l e m e n t   n a m e = " E n t i t y I d 2 "   t y p e = " x s : s t r i n g " > < / x s : e l e m e n t >  
 < x s : e l e m e n t   n a m e = " E n t i t y I d 3 "   t y p e = " x s : s t r i n g " > < / x s : e l e m e n t >  
 < x s : e l e m e n t   n a m e = " E n t i t y I d 4 "   t y p e = " x s : s t r i n g " > < / x s : e l e m e n t >  
 < x s : e l e m e n t   n a m e = " E n t i t y I d 5 "   t y p e = " x s : s t r i n g " > < / x s : e l e m e n t >  
 < x s : e l e m e n t   n a m e = " T e r m s " >  
 < x s : c o m p l e x T y p e >  
 < x s : s e q u e n c e >  
 < x s : e l e m e n t   r e f = " p c : T e r m I n f o "   m i n O c c u r s = " 0 "   m a x O c c u r s = " u n b o u n d e d " > < / x s : e l e m e n t >  
 < / x s : s e q u e n c e >  
 < / x s : c o m p l e x T y p e >  
 < / x s : e l e m e n t >  
 < x s : e l e m e n t   n a m e = " T e r m I n f o " >  
 < x s : c o m p l e x T y p e >  
 < x s : s e q u e n c e >  
 < x s : e l e m e n t   r e f = " p c : T e r m N a m e "   m i n O c c u r s = " 0 " > < / x s : e l e m e n t >  
 < x s : e l e m e n t   r e f = " p c : T e r m I d "   m i n O c c u r s = " 0 " > < / x s : e l e m e n t >  
 < / x s : s e q u e n c e >  
 < / x s : c o m p l e x T y p e >  
 < / x s : e l e m e n t >  
 < x s : e l e m e n t   n a m e = " T e r m N a m e "   t y p e = " x s : s t r i n g " > < / x s : e l e m e n t >  
 < x s : e l e m e n t   n a m e = " T e r m I d "   t y p e = " x s : s t r i n g " > < / x s : e l e m e n t >  
 < / x s : s c h e m a >  
 < / c t : c o n t e n t T y p e S c h e m a > 
</file>

<file path=customXml/itemProps140.xml><?xml version="1.0" encoding="utf-8"?>
<ds:datastoreItem xmlns:ds="http://schemas.openxmlformats.org/officeDocument/2006/customXml" ds:itemID="{417A7A50-AAC8-434E-833F-7E27C6AD43E0}">
  <ds:schemaRefs/>
</ds:datastoreItem>
</file>

<file path=customXml/itemProps141.xml><?xml version="1.0" encoding="utf-8"?>
<ds:datastoreItem xmlns:ds="http://schemas.openxmlformats.org/officeDocument/2006/customXml" ds:itemID="{DC8AD12E-C2D9-41B2-8612-466D65B53646}">
  <ds:schemaRefs/>
</ds:datastoreItem>
</file>

<file path=customXml/itemProps142.xml><?xml version="1.0" encoding="utf-8"?>
<ds:datastoreItem xmlns:ds="http://schemas.openxmlformats.org/officeDocument/2006/customXml" ds:itemID="{182A8BBB-9391-4155-A1BE-AA1B761FAA83}">
  <ds:schemaRefs/>
</ds:datastoreItem>
</file>

<file path=docProps/app.xml><?xml version="1.0" encoding="utf-8"?>
<Properties xmlns="http://schemas.openxmlformats.org/officeDocument/2006/extended-properties" xmlns:vt="http://schemas.openxmlformats.org/officeDocument/2006/docPropsVTypes">
  <Template>PowerPoint Surface 触控笔教程</Template>
  <TotalTime>0</TotalTime>
  <Words>8064</Words>
  <Application>WPS 演示</Application>
  <PresentationFormat>宽屏</PresentationFormat>
  <Paragraphs>373</Paragraphs>
  <Slides>55</Slides>
  <Notes>5</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55</vt:i4>
      </vt:variant>
    </vt:vector>
  </HeadingPairs>
  <TitlesOfParts>
    <vt:vector size="67" baseType="lpstr">
      <vt:lpstr>Arial</vt:lpstr>
      <vt:lpstr>宋体</vt:lpstr>
      <vt:lpstr>Wingdings</vt:lpstr>
      <vt:lpstr>华文隶书</vt:lpstr>
      <vt:lpstr>Segoe UI Semibold</vt:lpstr>
      <vt:lpstr>仿宋</vt:lpstr>
      <vt:lpstr>黑体</vt:lpstr>
      <vt:lpstr>Times New Roman</vt:lpstr>
      <vt:lpstr>Microsoft YaHei UI</vt:lpstr>
      <vt:lpstr>微软雅黑</vt:lpstr>
      <vt:lpstr>Arial Unicode MS</vt:lpstr>
      <vt:lpstr>欢迎文档</vt:lpstr>
      <vt:lpstr>工作任务六：              典型液压与气压系统分析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项目四：         液压阀及基本回路的认知与搭建</dc:title>
  <dc:creator>yyy</dc:creator>
  <cp:lastModifiedBy>yyy</cp:lastModifiedBy>
  <cp:revision>60</cp:revision>
  <dcterms:created xsi:type="dcterms:W3CDTF">2023-10-02T23:57:00Z</dcterms:created>
  <dcterms:modified xsi:type="dcterms:W3CDTF">2024-07-07T01:41:43Z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ICV">
    <vt:lpwstr>83AE4239813946E39810BBE7A2C4FC05_13</vt:lpwstr>
  </property>
  <property fmtid="{D5CDD505-2E9C-101B-9397-08002B2CF9AE}" pid="4" name="KSOProductBuildVer">
    <vt:lpwstr>2052-12.1.0.17133</vt:lpwstr>
  </property>
</Properties>
</file>